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89" r:id="rId3"/>
    <p:sldId id="293" r:id="rId4"/>
    <p:sldId id="262" r:id="rId5"/>
    <p:sldId id="266" r:id="rId6"/>
    <p:sldId id="288" r:id="rId7"/>
    <p:sldId id="263" r:id="rId8"/>
    <p:sldId id="260" r:id="rId9"/>
    <p:sldId id="283" r:id="rId10"/>
    <p:sldId id="292" r:id="rId11"/>
    <p:sldId id="261" r:id="rId12"/>
    <p:sldId id="265" r:id="rId13"/>
    <p:sldId id="291" r:id="rId14"/>
    <p:sldId id="294" r:id="rId15"/>
    <p:sldId id="267" r:id="rId16"/>
    <p:sldId id="268" r:id="rId17"/>
    <p:sldId id="276" r:id="rId18"/>
    <p:sldId id="277" r:id="rId19"/>
    <p:sldId id="287" r:id="rId20"/>
    <p:sldId id="284" r:id="rId21"/>
    <p:sldId id="281" r:id="rId22"/>
    <p:sldId id="286" r:id="rId23"/>
    <p:sldId id="282" r:id="rId2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D30"/>
    <a:srgbClr val="33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0345" autoAdjust="0"/>
  </p:normalViewPr>
  <p:slideViewPr>
    <p:cSldViewPr>
      <p:cViewPr varScale="1">
        <p:scale>
          <a:sx n="93" d="100"/>
          <a:sy n="93" d="100"/>
        </p:scale>
        <p:origin x="-21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4075304F-5A43-4C36-BC9F-BBF77B639004}" type="datetimeFigureOut">
              <a:rPr lang="en-US" smtClean="0"/>
              <a:pPr/>
              <a:t>6/5/2015</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34D131A6-8EA0-4516-9C1B-1FE29A3A827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fld id="{C2870C77-B706-48DF-9D89-02DA93D312E9}" type="datetimeFigureOut">
              <a:rPr lang="en-US" smtClean="0"/>
              <a:pPr/>
              <a:t>6/5/2015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endParaRPr lang="en-US" dirty="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77" tIns="45789" rIns="91577" bIns="457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fld id="{3144E07F-AD52-416D-8A43-5D95FF161CF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7) As We Spring Forward…</a:t>
            </a:r>
          </a:p>
          <a:p>
            <a:r>
              <a:rPr lang="en-US" dirty="0" smtClean="0"/>
              <a:t>Moving into the </a:t>
            </a:r>
            <a:r>
              <a:rPr lang="en-US" u="sng" dirty="0" smtClean="0"/>
              <a:t>future</a:t>
            </a:r>
            <a:r>
              <a:rPr lang="en-US" dirty="0" smtClean="0"/>
              <a:t>, we will explore posting more of our data on the </a:t>
            </a:r>
            <a:r>
              <a:rPr lang="en-US" u="sng" dirty="0" smtClean="0"/>
              <a:t>web for the general public</a:t>
            </a:r>
            <a:r>
              <a:rPr lang="en-US" dirty="0" smtClean="0"/>
              <a:t>.</a:t>
            </a:r>
          </a:p>
          <a:p>
            <a:r>
              <a:rPr lang="en-US" dirty="0" smtClean="0"/>
              <a:t>We’ll consider adding some </a:t>
            </a:r>
            <a:r>
              <a:rPr lang="en-US" u="sng" dirty="0" smtClean="0"/>
              <a:t>pre-existing sites </a:t>
            </a:r>
            <a:r>
              <a:rPr lang="en-US" dirty="0" smtClean="0"/>
              <a:t>to our </a:t>
            </a:r>
            <a:r>
              <a:rPr lang="en-US" u="sng" dirty="0" smtClean="0"/>
              <a:t>telemetry network</a:t>
            </a:r>
            <a:r>
              <a:rPr lang="en-US" dirty="0" smtClean="0"/>
              <a:t>.</a:t>
            </a:r>
          </a:p>
          <a:p>
            <a:r>
              <a:rPr lang="en-US" dirty="0" smtClean="0"/>
              <a:t>We’ll be supplying </a:t>
            </a:r>
            <a:r>
              <a:rPr lang="en-US" u="sng" dirty="0" smtClean="0"/>
              <a:t>high quality data </a:t>
            </a:r>
            <a:r>
              <a:rPr lang="en-US" dirty="0" smtClean="0"/>
              <a:t>to both </a:t>
            </a:r>
            <a:r>
              <a:rPr lang="en-US" u="sng" dirty="0" smtClean="0"/>
              <a:t>internal</a:t>
            </a:r>
            <a:r>
              <a:rPr lang="en-US" dirty="0" smtClean="0"/>
              <a:t> and </a:t>
            </a:r>
            <a:r>
              <a:rPr lang="en-US" u="sng" dirty="0" smtClean="0"/>
              <a:t>external</a:t>
            </a:r>
            <a:r>
              <a:rPr lang="en-US" dirty="0" smtClean="0"/>
              <a:t> folks.</a:t>
            </a:r>
          </a:p>
          <a:p>
            <a:endParaRPr lang="en-US" dirty="0" smtClean="0"/>
          </a:p>
          <a:p>
            <a:endParaRPr lang="en-US" dirty="0" smtClean="0"/>
          </a:p>
          <a:p>
            <a:r>
              <a:rPr lang="en-US" i="1" dirty="0" smtClean="0"/>
              <a:t>Data</a:t>
            </a:r>
            <a:r>
              <a:rPr lang="en-US" i="1" baseline="0" dirty="0" smtClean="0"/>
              <a:t> used internally for: </a:t>
            </a:r>
          </a:p>
          <a:p>
            <a:r>
              <a:rPr lang="en-US" i="1" baseline="0" dirty="0" smtClean="0"/>
              <a:t>Ground water model calibration</a:t>
            </a:r>
          </a:p>
          <a:p>
            <a:r>
              <a:rPr lang="en-US" i="1" baseline="0" dirty="0" smtClean="0"/>
              <a:t>Water rights accounting</a:t>
            </a:r>
          </a:p>
          <a:p>
            <a:r>
              <a:rPr lang="en-US" i="1" baseline="0" dirty="0" smtClean="0"/>
              <a:t>Reach gains/losses calculations</a:t>
            </a:r>
          </a:p>
          <a:p>
            <a:r>
              <a:rPr lang="en-US" i="1" baseline="0" dirty="0" smtClean="0"/>
              <a:t>Supply our partners and irrigation districts</a:t>
            </a:r>
          </a:p>
          <a:p>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13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16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u="sng" dirty="0" smtClean="0"/>
              <a:t>Hi</a:t>
            </a:r>
            <a:r>
              <a:rPr lang="en-US" dirty="0" smtClean="0"/>
              <a:t> there.  So, as </a:t>
            </a:r>
            <a:r>
              <a:rPr lang="en-US" u="sng" dirty="0" smtClean="0"/>
              <a:t>Stuart</a:t>
            </a:r>
            <a:r>
              <a:rPr lang="en-US" dirty="0" smtClean="0"/>
              <a:t> has been </a:t>
            </a:r>
            <a:r>
              <a:rPr lang="en-US" u="sng" dirty="0" smtClean="0"/>
              <a:t>describing</a:t>
            </a:r>
            <a:r>
              <a:rPr lang="en-US" dirty="0" smtClean="0"/>
              <a:t>, a </a:t>
            </a:r>
            <a:r>
              <a:rPr lang="en-US" u="sng" dirty="0" smtClean="0"/>
              <a:t>huge</a:t>
            </a:r>
            <a:r>
              <a:rPr lang="en-US" dirty="0" smtClean="0"/>
              <a:t> part of the </a:t>
            </a:r>
            <a:r>
              <a:rPr lang="en-US" u="sng" dirty="0" smtClean="0"/>
              <a:t>battle</a:t>
            </a:r>
            <a:r>
              <a:rPr lang="en-US" dirty="0" smtClean="0"/>
              <a:t> is just getting the telemetry network </a:t>
            </a:r>
            <a:r>
              <a:rPr lang="en-US" u="sng" dirty="0" smtClean="0"/>
              <a:t>up and running</a:t>
            </a:r>
            <a:r>
              <a:rPr lang="en-US" dirty="0" smtClean="0"/>
              <a:t>.  The </a:t>
            </a:r>
            <a:r>
              <a:rPr lang="en-US" u="sng" dirty="0" smtClean="0"/>
              <a:t>next</a:t>
            </a:r>
            <a:r>
              <a:rPr lang="en-US" dirty="0" smtClean="0"/>
              <a:t> hurdle is having the </a:t>
            </a:r>
            <a:r>
              <a:rPr lang="en-US" u="sng" dirty="0" smtClean="0"/>
              <a:t>channels</a:t>
            </a:r>
            <a:r>
              <a:rPr lang="en-US" dirty="0" smtClean="0"/>
              <a:t> in place to accept and </a:t>
            </a:r>
            <a:r>
              <a:rPr lang="en-US" u="sng" dirty="0" smtClean="0"/>
              <a:t>manage</a:t>
            </a:r>
            <a:r>
              <a:rPr lang="en-US" dirty="0" smtClean="0"/>
              <a:t> the incoming data, and </a:t>
            </a:r>
            <a:r>
              <a:rPr lang="en-US" u="sng" dirty="0" smtClean="0"/>
              <a:t>that is where Aquarius Server steps in</a:t>
            </a:r>
            <a:r>
              <a:rPr lang="en-US" dirty="0" smtClean="0"/>
              <a:t>.  </a:t>
            </a:r>
            <a:br>
              <a:rPr lang="en-US" dirty="0" smtClean="0"/>
            </a:br>
            <a:r>
              <a:rPr lang="en-US" b="1" dirty="0" smtClean="0"/>
              <a:t/>
            </a:r>
            <a:br>
              <a:rPr lang="en-US" b="1" dirty="0" smtClean="0"/>
            </a:br>
            <a:r>
              <a:rPr lang="en-US" b="1" dirty="0" smtClean="0"/>
              <a:t>Excel </a:t>
            </a:r>
            <a:endParaRPr lang="en-US" dirty="0" smtClean="0"/>
          </a:p>
          <a:p>
            <a:pPr lvl="0"/>
            <a:r>
              <a:rPr lang="en-US" dirty="0" smtClean="0"/>
              <a:t>To give you some </a:t>
            </a:r>
            <a:r>
              <a:rPr lang="en-US" u="sng" dirty="0" smtClean="0"/>
              <a:t>background</a:t>
            </a:r>
            <a:r>
              <a:rPr lang="en-US" dirty="0" smtClean="0"/>
              <a:t>, </a:t>
            </a:r>
            <a:r>
              <a:rPr lang="en-US" u="sng" dirty="0" smtClean="0"/>
              <a:t>prior</a:t>
            </a:r>
            <a:r>
              <a:rPr lang="en-US" dirty="0" smtClean="0"/>
              <a:t> to 2007, </a:t>
            </a:r>
            <a:r>
              <a:rPr lang="en-US" u="sng" dirty="0" smtClean="0"/>
              <a:t>all of our data processing </a:t>
            </a:r>
            <a:r>
              <a:rPr lang="en-US" dirty="0" smtClean="0"/>
              <a:t>was done in </a:t>
            </a:r>
            <a:r>
              <a:rPr lang="en-US" u="sng" dirty="0" smtClean="0"/>
              <a:t>Excel</a:t>
            </a:r>
            <a:r>
              <a:rPr lang="en-US" dirty="0" smtClean="0"/>
              <a:t>, which offers a very </a:t>
            </a:r>
            <a:r>
              <a:rPr lang="en-US" u="sng" dirty="0" smtClean="0"/>
              <a:t>static</a:t>
            </a:r>
            <a:r>
              <a:rPr lang="en-US" dirty="0" smtClean="0"/>
              <a:t> approach to data processing.  It relies </a:t>
            </a:r>
            <a:r>
              <a:rPr lang="en-US" u="sng" dirty="0" smtClean="0"/>
              <a:t>heavily</a:t>
            </a:r>
            <a:r>
              <a:rPr lang="en-US" dirty="0" smtClean="0"/>
              <a:t> on </a:t>
            </a:r>
            <a:r>
              <a:rPr lang="en-US" u="sng" dirty="0" smtClean="0"/>
              <a:t>good file management</a:t>
            </a:r>
            <a:r>
              <a:rPr lang="en-US" dirty="0" smtClean="0"/>
              <a:t>.  </a:t>
            </a:r>
            <a:r>
              <a:rPr lang="en-US" u="sng" dirty="0" smtClean="0"/>
              <a:t>Appending new data </a:t>
            </a:r>
            <a:r>
              <a:rPr lang="en-US" dirty="0" smtClean="0"/>
              <a:t>to old data is a very </a:t>
            </a:r>
            <a:r>
              <a:rPr lang="en-US" u="sng" dirty="0" smtClean="0"/>
              <a:t>manual</a:t>
            </a:r>
            <a:r>
              <a:rPr lang="en-US" dirty="0" smtClean="0"/>
              <a:t> process in Excel, and the program has </a:t>
            </a:r>
            <a:r>
              <a:rPr lang="en-US" u="sng" dirty="0" smtClean="0"/>
              <a:t>limited</a:t>
            </a:r>
            <a:r>
              <a:rPr lang="en-US" dirty="0" smtClean="0"/>
              <a:t> functionality for </a:t>
            </a:r>
            <a:r>
              <a:rPr lang="en-US" u="sng" dirty="0" smtClean="0"/>
              <a:t>rating curve development </a:t>
            </a:r>
            <a:r>
              <a:rPr lang="en-US" dirty="0" smtClean="0"/>
              <a:t>and </a:t>
            </a:r>
            <a:r>
              <a:rPr lang="en-US" u="sng" dirty="0" smtClean="0"/>
              <a:t>data correcting </a:t>
            </a:r>
            <a:r>
              <a:rPr lang="en-US" dirty="0" smtClean="0"/>
              <a:t>(see examples).  An offset correction shown at the </a:t>
            </a:r>
            <a:r>
              <a:rPr lang="en-US" u="sng" dirty="0" smtClean="0"/>
              <a:t>top</a:t>
            </a:r>
            <a:r>
              <a:rPr lang="en-US" dirty="0" smtClean="0"/>
              <a:t> is easy to do in Excel, while the drift correction shown </a:t>
            </a:r>
            <a:r>
              <a:rPr lang="en-US" u="sng" dirty="0" smtClean="0"/>
              <a:t>below it </a:t>
            </a:r>
            <a:r>
              <a:rPr lang="en-US" dirty="0" smtClean="0"/>
              <a:t>is not so easy.  </a:t>
            </a:r>
          </a:p>
          <a:p>
            <a:endParaRPr lang="en-US" b="1" dirty="0" smtClean="0"/>
          </a:p>
          <a:p>
            <a:r>
              <a:rPr lang="en-US" b="1" dirty="0" smtClean="0"/>
              <a:t>Workstation</a:t>
            </a:r>
            <a:endParaRPr lang="en-US" dirty="0" smtClean="0"/>
          </a:p>
          <a:p>
            <a:pPr lvl="0"/>
            <a:r>
              <a:rPr lang="en-US" dirty="0" smtClean="0"/>
              <a:t>Moving forward to 2007, we began using </a:t>
            </a:r>
            <a:r>
              <a:rPr lang="en-US" u="sng" dirty="0" smtClean="0"/>
              <a:t>Aquarius Workstation </a:t>
            </a:r>
            <a:r>
              <a:rPr lang="en-US" dirty="0" smtClean="0"/>
              <a:t>(</a:t>
            </a:r>
            <a:r>
              <a:rPr lang="en-US" i="1" dirty="0" smtClean="0"/>
              <a:t>developed by Aquatics Informatics in Vancouver, BC</a:t>
            </a:r>
            <a:r>
              <a:rPr lang="en-US" dirty="0" smtClean="0"/>
              <a:t>).  </a:t>
            </a:r>
          </a:p>
          <a:p>
            <a:pPr lvl="0"/>
            <a:r>
              <a:rPr lang="en-US" u="sng" dirty="0" smtClean="0"/>
              <a:t>Aquarius Workstation </a:t>
            </a:r>
            <a:r>
              <a:rPr lang="en-US" dirty="0" smtClean="0"/>
              <a:t>is a much more </a:t>
            </a:r>
            <a:r>
              <a:rPr lang="en-US" u="sng" dirty="0" smtClean="0"/>
              <a:t>powerful</a:t>
            </a:r>
            <a:r>
              <a:rPr lang="en-US" dirty="0" smtClean="0"/>
              <a:t> tool for correcting </a:t>
            </a:r>
            <a:r>
              <a:rPr lang="en-US" u="sng" dirty="0" smtClean="0"/>
              <a:t>time series</a:t>
            </a:r>
            <a:r>
              <a:rPr lang="en-US" dirty="0" smtClean="0"/>
              <a:t>, because you’re able to </a:t>
            </a:r>
            <a:r>
              <a:rPr lang="en-US" u="sng" dirty="0" smtClean="0"/>
              <a:t>visualize</a:t>
            </a:r>
            <a:r>
              <a:rPr lang="en-US" dirty="0" smtClean="0"/>
              <a:t> the corrections as you </a:t>
            </a:r>
            <a:r>
              <a:rPr lang="en-US" u="sng" dirty="0" smtClean="0"/>
              <a:t>make them</a:t>
            </a:r>
            <a:r>
              <a:rPr lang="en-US" dirty="0" smtClean="0"/>
              <a:t>.  As Stuart mentioned, </a:t>
            </a:r>
            <a:r>
              <a:rPr lang="en-US" u="sng" dirty="0" smtClean="0"/>
              <a:t>drift</a:t>
            </a:r>
            <a:r>
              <a:rPr lang="en-US" dirty="0" smtClean="0"/>
              <a:t> has been an issue we’ve faced with the pressure transducers, and it’s </a:t>
            </a:r>
            <a:r>
              <a:rPr lang="en-US" u="sng" dirty="0" smtClean="0"/>
              <a:t>very simple </a:t>
            </a:r>
            <a:r>
              <a:rPr lang="en-US" dirty="0" smtClean="0"/>
              <a:t>to correct for that in Aquarius Workstation.</a:t>
            </a:r>
          </a:p>
          <a:p>
            <a:pPr lvl="0"/>
            <a:r>
              <a:rPr lang="en-US" dirty="0" smtClean="0"/>
              <a:t>Aquarius Workstation is also a very </a:t>
            </a:r>
            <a:r>
              <a:rPr lang="en-US" u="sng" dirty="0" smtClean="0"/>
              <a:t>powerful tool </a:t>
            </a:r>
            <a:r>
              <a:rPr lang="en-US" dirty="0" smtClean="0"/>
              <a:t>for </a:t>
            </a:r>
            <a:r>
              <a:rPr lang="en-US" u="sng" dirty="0" smtClean="0"/>
              <a:t>rating curve development</a:t>
            </a:r>
            <a:r>
              <a:rPr lang="en-US" dirty="0" smtClean="0"/>
              <a:t>.  </a:t>
            </a:r>
          </a:p>
          <a:p>
            <a:pPr lvl="0"/>
            <a:r>
              <a:rPr lang="en-US" dirty="0" smtClean="0"/>
              <a:t>The main </a:t>
            </a:r>
            <a:r>
              <a:rPr lang="en-US" u="sng" dirty="0" smtClean="0"/>
              <a:t>drawbacks</a:t>
            </a:r>
            <a:r>
              <a:rPr lang="en-US" dirty="0" smtClean="0"/>
              <a:t> of Workstation are that </a:t>
            </a:r>
            <a:r>
              <a:rPr lang="en-US" u="sng" dirty="0" smtClean="0"/>
              <a:t>data appends </a:t>
            </a:r>
            <a:r>
              <a:rPr lang="en-US" dirty="0" smtClean="0"/>
              <a:t>still need to be done </a:t>
            </a:r>
            <a:r>
              <a:rPr lang="en-US" u="sng" dirty="0" smtClean="0"/>
              <a:t>manually</a:t>
            </a:r>
            <a:r>
              <a:rPr lang="en-US" dirty="0" smtClean="0"/>
              <a:t>, and (as with Excel) </a:t>
            </a:r>
            <a:r>
              <a:rPr lang="en-US" u="sng" dirty="0" smtClean="0"/>
              <a:t>file management </a:t>
            </a:r>
            <a:r>
              <a:rPr lang="en-US" dirty="0" smtClean="0"/>
              <a:t>is still an issue.</a:t>
            </a:r>
          </a:p>
          <a:p>
            <a:endParaRPr lang="en-US" b="1" dirty="0" smtClean="0"/>
          </a:p>
          <a:p>
            <a:r>
              <a:rPr lang="en-US" b="1" dirty="0" smtClean="0"/>
              <a:t>Server + Workstation</a:t>
            </a:r>
            <a:endParaRPr lang="en-US" dirty="0" smtClean="0"/>
          </a:p>
          <a:p>
            <a:pPr lvl="0"/>
            <a:r>
              <a:rPr lang="en-US" u="sng" dirty="0" smtClean="0"/>
              <a:t>Finally</a:t>
            </a:r>
            <a:r>
              <a:rPr lang="en-US" dirty="0" smtClean="0"/>
              <a:t>, in 2014, we started using Aquarius Server in </a:t>
            </a:r>
            <a:r>
              <a:rPr lang="en-US" u="sng" dirty="0" smtClean="0"/>
              <a:t>conjunction</a:t>
            </a:r>
            <a:r>
              <a:rPr lang="en-US" dirty="0" smtClean="0"/>
              <a:t> with Aquarius Workstation, which provides a much more dynamic approach to data processing!  </a:t>
            </a:r>
          </a:p>
          <a:p>
            <a:pPr lvl="0"/>
            <a:r>
              <a:rPr lang="en-US" i="1" dirty="0" smtClean="0"/>
              <a:t>(To quote the technical support folks, “Aquarius Server has its own server-side database, and users access the data through a </a:t>
            </a:r>
            <a:r>
              <a:rPr lang="en-US" i="1" u="sng" dirty="0" smtClean="0"/>
              <a:t>web-browser based</a:t>
            </a:r>
            <a:r>
              <a:rPr lang="en-US" i="1" dirty="0" smtClean="0"/>
              <a:t> user interface.”</a:t>
            </a:r>
            <a:r>
              <a:rPr lang="en-US" dirty="0" smtClean="0"/>
              <a:t>)</a:t>
            </a:r>
          </a:p>
          <a:p>
            <a:pPr lvl="0"/>
            <a:endParaRPr lang="en-US" dirty="0" smtClean="0"/>
          </a:p>
          <a:p>
            <a:pPr lvl="0"/>
            <a:r>
              <a:rPr lang="en-US" dirty="0" smtClean="0"/>
              <a:t>Aquarius Server has all of the benefits of Aquarius Workstation, </a:t>
            </a:r>
            <a:r>
              <a:rPr lang="en-US" u="sng" dirty="0" smtClean="0"/>
              <a:t>plus</a:t>
            </a:r>
            <a:r>
              <a:rPr lang="en-US" dirty="0" smtClean="0"/>
              <a:t> automation of several tasks.</a:t>
            </a:r>
          </a:p>
          <a:p>
            <a:pPr lvl="0"/>
            <a:r>
              <a:rPr lang="en-US" dirty="0" smtClean="0"/>
              <a:t>There is no more </a:t>
            </a:r>
            <a:r>
              <a:rPr lang="en-US" u="sng" dirty="0" smtClean="0"/>
              <a:t>manual</a:t>
            </a:r>
            <a:r>
              <a:rPr lang="en-US" dirty="0" smtClean="0"/>
              <a:t> </a:t>
            </a:r>
            <a:r>
              <a:rPr lang="en-US" u="sng" dirty="0" smtClean="0"/>
              <a:t>importing</a:t>
            </a:r>
            <a:r>
              <a:rPr lang="en-US" dirty="0" smtClean="0"/>
              <a:t> and </a:t>
            </a:r>
            <a:r>
              <a:rPr lang="en-US" u="sng" dirty="0" smtClean="0"/>
              <a:t>exporting</a:t>
            </a:r>
            <a:r>
              <a:rPr lang="en-US" dirty="0" smtClean="0"/>
              <a:t> of data.</a:t>
            </a:r>
          </a:p>
          <a:p>
            <a:pPr lvl="0"/>
            <a:r>
              <a:rPr lang="en-US" u="sng" dirty="0" smtClean="0"/>
              <a:t>File management</a:t>
            </a:r>
            <a:r>
              <a:rPr lang="en-US" dirty="0" smtClean="0"/>
              <a:t> is a no longer an issue.</a:t>
            </a:r>
          </a:p>
          <a:p>
            <a:pPr lvl="0"/>
            <a:r>
              <a:rPr lang="en-US" u="sng" dirty="0" smtClean="0"/>
              <a:t>And hydrographs are automatically updated</a:t>
            </a:r>
            <a:r>
              <a:rPr lang="en-US" dirty="0" smtClean="0"/>
              <a:t>.  Even </a:t>
            </a:r>
            <a:r>
              <a:rPr lang="en-US" u="sng" dirty="0" smtClean="0"/>
              <a:t>minor corrections, such as gap filling can be automated.</a:t>
            </a:r>
            <a:endParaRPr lang="en-US" dirty="0" smtClean="0"/>
          </a:p>
          <a:p>
            <a:endParaRPr lang="en-US" baseline="0" dirty="0" smtClean="0"/>
          </a:p>
          <a:p>
            <a:r>
              <a:rPr lang="en-US" baseline="0" dirty="0" smtClean="0"/>
              <a:t>Cost: </a:t>
            </a:r>
          </a:p>
          <a:p>
            <a:r>
              <a:rPr lang="en-US" baseline="0" dirty="0" smtClean="0"/>
              <a:t>Workstation  $14875</a:t>
            </a:r>
          </a:p>
          <a:p>
            <a:r>
              <a:rPr lang="en-US" baseline="0" dirty="0" smtClean="0"/>
              <a:t>Custom Rpt	$2000</a:t>
            </a:r>
            <a:br>
              <a:rPr lang="en-US" baseline="0" dirty="0" smtClean="0"/>
            </a:br>
            <a:r>
              <a:rPr lang="en-US" baseline="0" dirty="0" smtClean="0"/>
              <a:t>Server	$7000</a:t>
            </a:r>
          </a:p>
          <a:p>
            <a:r>
              <a:rPr lang="en-US" baseline="0" dirty="0" smtClean="0"/>
              <a:t>-----------------------</a:t>
            </a:r>
          </a:p>
          <a:p>
            <a:r>
              <a:rPr lang="en-US" baseline="0" dirty="0" smtClean="0"/>
              <a:t>Total 	$23875 </a:t>
            </a:r>
          </a:p>
          <a:p>
            <a:endParaRPr lang="en-US" baseline="0" dirty="0" smtClean="0"/>
          </a:p>
          <a:p>
            <a:r>
              <a:rPr lang="en-US" baseline="0" dirty="0" smtClean="0"/>
              <a:t>S&amp;Maint	$6623/yr</a:t>
            </a:r>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17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2) Additional Benefits of using Aquarius Server</a:t>
            </a:r>
          </a:p>
          <a:p>
            <a:pPr lvl="0"/>
            <a:r>
              <a:rPr lang="en-US" dirty="0" smtClean="0"/>
              <a:t>Here are some additional benefits of using Aquarius Server:  </a:t>
            </a:r>
            <a:r>
              <a:rPr lang="en-US" u="sng" dirty="0" smtClean="0"/>
              <a:t/>
            </a:r>
            <a:br>
              <a:rPr lang="en-US" u="sng" dirty="0" smtClean="0"/>
            </a:br>
            <a:r>
              <a:rPr lang="en-US" dirty="0" smtClean="0"/>
              <a:t>1)  It’s a </a:t>
            </a:r>
            <a:r>
              <a:rPr lang="en-US" u="sng" dirty="0" smtClean="0"/>
              <a:t>funnel</a:t>
            </a:r>
            <a:r>
              <a:rPr lang="en-US" dirty="0" smtClean="0"/>
              <a:t> for </a:t>
            </a:r>
            <a:r>
              <a:rPr lang="en-US" u="sng" dirty="0" smtClean="0"/>
              <a:t>incoming</a:t>
            </a:r>
            <a:r>
              <a:rPr lang="en-US" dirty="0" smtClean="0"/>
              <a:t> data.   </a:t>
            </a:r>
            <a:br>
              <a:rPr lang="en-US" dirty="0" smtClean="0"/>
            </a:br>
            <a:r>
              <a:rPr lang="en-US" dirty="0" smtClean="0"/>
              <a:t>2)  It returns </a:t>
            </a:r>
            <a:r>
              <a:rPr lang="en-US" u="sng" dirty="0" smtClean="0"/>
              <a:t>real-time data</a:t>
            </a:r>
            <a:r>
              <a:rPr lang="en-US" dirty="0" smtClean="0"/>
              <a:t>.</a:t>
            </a:r>
            <a:br>
              <a:rPr lang="en-US" dirty="0" smtClean="0"/>
            </a:br>
            <a:r>
              <a:rPr lang="en-US" dirty="0" smtClean="0"/>
              <a:t>3)  It provides for </a:t>
            </a:r>
            <a:r>
              <a:rPr lang="en-US" u="sng" dirty="0" smtClean="0"/>
              <a:t>easier exchange of data</a:t>
            </a:r>
            <a:r>
              <a:rPr lang="en-US" dirty="0" smtClean="0"/>
              <a:t>.</a:t>
            </a:r>
            <a:br>
              <a:rPr lang="en-US" dirty="0" smtClean="0"/>
            </a:br>
            <a:r>
              <a:rPr lang="en-US" dirty="0" smtClean="0"/>
              <a:t>4)  It’s a </a:t>
            </a:r>
            <a:r>
              <a:rPr lang="en-US" u="sng" dirty="0" smtClean="0"/>
              <a:t>huge time saver </a:t>
            </a:r>
            <a:r>
              <a:rPr lang="en-US" dirty="0" smtClean="0"/>
              <a:t>as data are automatically, “</a:t>
            </a:r>
            <a:r>
              <a:rPr lang="en-US" u="sng" dirty="0" smtClean="0"/>
              <a:t>ingested</a:t>
            </a:r>
            <a:r>
              <a:rPr lang="en-US" dirty="0" smtClean="0"/>
              <a:t>”, </a:t>
            </a:r>
            <a:r>
              <a:rPr lang="en-US" u="sng" dirty="0" smtClean="0"/>
              <a:t>appended</a:t>
            </a:r>
            <a:r>
              <a:rPr lang="en-US" dirty="0" smtClean="0"/>
              <a:t>, </a:t>
            </a:r>
            <a:r>
              <a:rPr lang="en-US" u="sng" dirty="0" smtClean="0"/>
              <a:t>processed</a:t>
            </a:r>
            <a:r>
              <a:rPr lang="en-US" dirty="0" smtClean="0"/>
              <a:t>, and </a:t>
            </a:r>
            <a:r>
              <a:rPr lang="en-US" u="sng" dirty="0" smtClean="0"/>
              <a:t>exported</a:t>
            </a:r>
            <a:r>
              <a:rPr lang="en-US" dirty="0" smtClean="0"/>
              <a:t>.</a:t>
            </a:r>
          </a:p>
          <a:p>
            <a:pPr lvl="0"/>
            <a:r>
              <a:rPr lang="en-US" dirty="0" smtClean="0"/>
              <a:t> I will save an estimated </a:t>
            </a:r>
            <a:r>
              <a:rPr lang="en-US" u="sng" dirty="0" smtClean="0"/>
              <a:t>3 to 5.5 hours per site per year</a:t>
            </a:r>
            <a:r>
              <a:rPr lang="en-US" dirty="0" smtClean="0"/>
              <a:t>.  For 80 sites, that’s between 30 to 50 workdays a year!</a:t>
            </a:r>
            <a:r>
              <a:rPr lang="en-US" u="sng" dirty="0" smtClean="0"/>
              <a:t/>
            </a:r>
            <a:br>
              <a:rPr lang="en-US" u="sng" dirty="0" smtClean="0"/>
            </a:br>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18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3) Benefits Continued</a:t>
            </a:r>
          </a:p>
          <a:p>
            <a:pPr lvl="0"/>
            <a:r>
              <a:rPr lang="en-US" u="sng" dirty="0" smtClean="0"/>
              <a:t>A couple more benefits</a:t>
            </a:r>
            <a:r>
              <a:rPr lang="en-US" dirty="0" smtClean="0"/>
              <a:t>.  In Aquarius Server, you can use the </a:t>
            </a:r>
            <a:r>
              <a:rPr lang="en-US" u="sng" dirty="0" smtClean="0"/>
              <a:t>form shown on the left here </a:t>
            </a:r>
            <a:r>
              <a:rPr lang="en-US" dirty="0" smtClean="0"/>
              <a:t>to be </a:t>
            </a:r>
            <a:r>
              <a:rPr lang="en-US" u="sng" dirty="0" smtClean="0"/>
              <a:t>notified by email of site issues</a:t>
            </a:r>
            <a:r>
              <a:rPr lang="en-US" dirty="0" smtClean="0"/>
              <a:t>.  For example you can be notified of a </a:t>
            </a:r>
            <a:r>
              <a:rPr lang="en-US" u="sng" dirty="0" smtClean="0"/>
              <a:t>drop</a:t>
            </a:r>
            <a:r>
              <a:rPr lang="en-US" dirty="0" smtClean="0"/>
              <a:t> in </a:t>
            </a:r>
            <a:r>
              <a:rPr lang="en-US" u="sng" dirty="0" smtClean="0"/>
              <a:t>battery voltage below a minimum value</a:t>
            </a:r>
            <a:r>
              <a:rPr lang="en-US" dirty="0" smtClean="0"/>
              <a:t>, a </a:t>
            </a:r>
            <a:r>
              <a:rPr lang="en-US" u="sng" dirty="0" smtClean="0"/>
              <a:t>sudden rise or fall in water level</a:t>
            </a:r>
            <a:r>
              <a:rPr lang="en-US" dirty="0" smtClean="0"/>
              <a:t>, or some other </a:t>
            </a:r>
            <a:r>
              <a:rPr lang="en-US" u="sng" dirty="0" smtClean="0"/>
              <a:t>equipment failure, such as a flat-line signal</a:t>
            </a:r>
            <a:r>
              <a:rPr lang="en-US" dirty="0" smtClean="0"/>
              <a:t>.  Then, you can act </a:t>
            </a:r>
            <a:r>
              <a:rPr lang="en-US" u="sng" dirty="0" smtClean="0"/>
              <a:t>quickly</a:t>
            </a:r>
            <a:r>
              <a:rPr lang="en-US" dirty="0" smtClean="0"/>
              <a:t> to </a:t>
            </a:r>
            <a:r>
              <a:rPr lang="en-US" u="sng" dirty="0" smtClean="0"/>
              <a:t>fix the station </a:t>
            </a:r>
            <a:r>
              <a:rPr lang="en-US" dirty="0" smtClean="0"/>
              <a:t>rather than </a:t>
            </a:r>
            <a:r>
              <a:rPr lang="en-US" u="sng" dirty="0" smtClean="0"/>
              <a:t>losing data </a:t>
            </a:r>
            <a:r>
              <a:rPr lang="en-US" dirty="0" smtClean="0"/>
              <a:t>until your </a:t>
            </a:r>
            <a:r>
              <a:rPr lang="en-US" u="sng" dirty="0" smtClean="0"/>
              <a:t>next planned site visit</a:t>
            </a:r>
            <a:r>
              <a:rPr lang="en-US" dirty="0" smtClean="0"/>
              <a:t>.</a:t>
            </a:r>
          </a:p>
          <a:p>
            <a:pPr lvl="0"/>
            <a:endParaRPr lang="en-US" dirty="0" smtClean="0"/>
          </a:p>
          <a:p>
            <a:pPr lvl="0"/>
            <a:r>
              <a:rPr lang="en-US" dirty="0" smtClean="0"/>
              <a:t>Another </a:t>
            </a:r>
            <a:r>
              <a:rPr lang="en-US" u="sng" dirty="0" smtClean="0"/>
              <a:t>great feature </a:t>
            </a:r>
            <a:r>
              <a:rPr lang="en-US" dirty="0" smtClean="0"/>
              <a:t>is that you can </a:t>
            </a:r>
            <a:r>
              <a:rPr lang="en-US" u="sng" dirty="0" smtClean="0"/>
              <a:t>keep everyone informed </a:t>
            </a:r>
            <a:r>
              <a:rPr lang="en-US" dirty="0" smtClean="0"/>
              <a:t>by having reports </a:t>
            </a:r>
            <a:r>
              <a:rPr lang="en-US" u="sng" dirty="0" smtClean="0"/>
              <a:t>automatically sent to specified users</a:t>
            </a:r>
            <a:r>
              <a:rPr lang="en-US" dirty="0" smtClean="0"/>
              <a:t>.  </a:t>
            </a:r>
            <a:r>
              <a:rPr lang="en-US" u="sng" dirty="0" smtClean="0"/>
              <a:t>In our case, state and federal hatcheries request their data monthly</a:t>
            </a:r>
            <a:r>
              <a:rPr lang="en-US" dirty="0" smtClean="0"/>
              <a:t>, so we can have </a:t>
            </a:r>
            <a:r>
              <a:rPr lang="en-US" u="sng" dirty="0" smtClean="0"/>
              <a:t>automatic reports </a:t>
            </a:r>
            <a:r>
              <a:rPr lang="en-US" dirty="0" smtClean="0"/>
              <a:t>sent to them </a:t>
            </a:r>
            <a:r>
              <a:rPr lang="en-US" u="sng" dirty="0" smtClean="0"/>
              <a:t>using premade report templates</a:t>
            </a:r>
            <a:r>
              <a:rPr lang="en-US" dirty="0" smtClean="0"/>
              <a:t>.</a:t>
            </a:r>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19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4) Problems Encountered</a:t>
            </a:r>
          </a:p>
          <a:p>
            <a:pPr lvl="0"/>
            <a:r>
              <a:rPr lang="en-US" dirty="0" smtClean="0"/>
              <a:t>We </a:t>
            </a:r>
            <a:r>
              <a:rPr lang="en-US" u="sng" dirty="0" smtClean="0"/>
              <a:t>have</a:t>
            </a:r>
            <a:r>
              <a:rPr lang="en-US" dirty="0" smtClean="0"/>
              <a:t> encountered some </a:t>
            </a:r>
            <a:r>
              <a:rPr lang="en-US" u="sng" dirty="0" smtClean="0"/>
              <a:t>obstacles</a:t>
            </a:r>
            <a:r>
              <a:rPr lang="en-US" dirty="0" smtClean="0"/>
              <a:t> along the way, and the first of those is not so much a </a:t>
            </a:r>
            <a:r>
              <a:rPr lang="en-US" u="sng" dirty="0" smtClean="0"/>
              <a:t>problem as it is a take-away</a:t>
            </a:r>
            <a:r>
              <a:rPr lang="en-US" dirty="0" smtClean="0"/>
              <a:t>.  It has taken </a:t>
            </a:r>
            <a:r>
              <a:rPr lang="en-US" u="sng" dirty="0" smtClean="0"/>
              <a:t>Department-wide communication </a:t>
            </a:r>
            <a:r>
              <a:rPr lang="en-US" dirty="0" smtClean="0"/>
              <a:t>to sort out how </a:t>
            </a:r>
            <a:r>
              <a:rPr lang="en-US" u="sng" dirty="0" smtClean="0"/>
              <a:t>Aquarius Server </a:t>
            </a:r>
            <a:r>
              <a:rPr lang="en-US" dirty="0" smtClean="0"/>
              <a:t>and the </a:t>
            </a:r>
            <a:r>
              <a:rPr lang="en-US" u="sng" dirty="0" smtClean="0"/>
              <a:t>telemetry data </a:t>
            </a:r>
            <a:r>
              <a:rPr lang="en-US" dirty="0" smtClean="0"/>
              <a:t>fit in with all of our </a:t>
            </a:r>
            <a:r>
              <a:rPr lang="en-US" u="sng" dirty="0" smtClean="0"/>
              <a:t>other business processes</a:t>
            </a:r>
            <a:r>
              <a:rPr lang="en-US" dirty="0" smtClean="0"/>
              <a:t>.  </a:t>
            </a:r>
            <a:br>
              <a:rPr lang="en-US" dirty="0" smtClean="0"/>
            </a:br>
            <a:r>
              <a:rPr lang="en-US" dirty="0" smtClean="0"/>
              <a:t/>
            </a:r>
            <a:br>
              <a:rPr lang="en-US" dirty="0" smtClean="0"/>
            </a:br>
            <a:r>
              <a:rPr lang="en-US" dirty="0" smtClean="0"/>
              <a:t>The diagram on the left is </a:t>
            </a:r>
            <a:r>
              <a:rPr lang="en-US" u="sng" dirty="0" smtClean="0"/>
              <a:t>just one iteration</a:t>
            </a:r>
            <a:r>
              <a:rPr lang="en-US" dirty="0" smtClean="0"/>
              <a:t>.  </a:t>
            </a:r>
          </a:p>
          <a:p>
            <a:pPr lvl="0"/>
            <a:endParaRPr lang="en-US" dirty="0" smtClean="0"/>
          </a:p>
          <a:p>
            <a:pPr lvl="0"/>
            <a:r>
              <a:rPr lang="en-US" dirty="0" smtClean="0"/>
              <a:t>The </a:t>
            </a:r>
            <a:r>
              <a:rPr lang="en-US" u="sng" dirty="0" smtClean="0"/>
              <a:t>second issue </a:t>
            </a:r>
            <a:r>
              <a:rPr lang="en-US" dirty="0" smtClean="0"/>
              <a:t>is that we used Workstation for </a:t>
            </a:r>
            <a:r>
              <a:rPr lang="en-US" u="sng" dirty="0" smtClean="0"/>
              <a:t>so long </a:t>
            </a:r>
            <a:r>
              <a:rPr lang="en-US" dirty="0" smtClean="0"/>
              <a:t>(7 years) as a </a:t>
            </a:r>
            <a:r>
              <a:rPr lang="en-US" u="sng" dirty="0" smtClean="0"/>
              <a:t>stand-alone program</a:t>
            </a:r>
            <a:r>
              <a:rPr lang="en-US" dirty="0" smtClean="0"/>
              <a:t>, that now we have a lot of </a:t>
            </a:r>
            <a:r>
              <a:rPr lang="en-US" u="sng" dirty="0" smtClean="0"/>
              <a:t>converting</a:t>
            </a:r>
            <a:r>
              <a:rPr lang="en-US" dirty="0" smtClean="0"/>
              <a:t> to do from </a:t>
            </a:r>
            <a:r>
              <a:rPr lang="en-US" u="sng" dirty="0" smtClean="0"/>
              <a:t>Workstation to Server</a:t>
            </a:r>
            <a:r>
              <a:rPr lang="en-US" dirty="0" smtClean="0"/>
              <a:t>.  We’re also converting from </a:t>
            </a:r>
            <a:r>
              <a:rPr lang="en-US" u="sng" dirty="0" smtClean="0"/>
              <a:t>Excel to Workstation</a:t>
            </a:r>
            <a:r>
              <a:rPr lang="en-US" dirty="0" smtClean="0"/>
              <a:t>.  And all of this is </a:t>
            </a:r>
            <a:r>
              <a:rPr lang="en-US" u="sng" dirty="0" smtClean="0"/>
              <a:t>very</a:t>
            </a:r>
            <a:r>
              <a:rPr lang="en-US" dirty="0" smtClean="0"/>
              <a:t> time-consuming.</a:t>
            </a:r>
          </a:p>
          <a:p>
            <a:pPr lvl="0"/>
            <a:endParaRPr lang="en-US" dirty="0" smtClean="0"/>
          </a:p>
          <a:p>
            <a:r>
              <a:rPr lang="en-US" dirty="0" smtClean="0"/>
              <a:t>The </a:t>
            </a:r>
            <a:r>
              <a:rPr lang="en-US" u="sng" dirty="0" smtClean="0"/>
              <a:t>third issue </a:t>
            </a:r>
            <a:r>
              <a:rPr lang="en-US" dirty="0" smtClean="0"/>
              <a:t>we ran into is a </a:t>
            </a:r>
            <a:r>
              <a:rPr lang="en-US" u="sng" dirty="0" smtClean="0"/>
              <a:t>limitation</a:t>
            </a:r>
            <a:r>
              <a:rPr lang="en-US" dirty="0" smtClean="0"/>
              <a:t> with </a:t>
            </a:r>
            <a:r>
              <a:rPr lang="en-US" u="sng" dirty="0" smtClean="0"/>
              <a:t>Hot Folders</a:t>
            </a:r>
            <a:r>
              <a:rPr lang="en-US" dirty="0" smtClean="0"/>
              <a:t>, which is how we drop our data into the </a:t>
            </a:r>
            <a:r>
              <a:rPr lang="en-US" u="sng" dirty="0" smtClean="0"/>
              <a:t>program each night</a:t>
            </a:r>
            <a:r>
              <a:rPr lang="en-US" dirty="0" smtClean="0"/>
              <a:t>.  The program </a:t>
            </a:r>
            <a:r>
              <a:rPr lang="en-US" u="sng" dirty="0" smtClean="0"/>
              <a:t>bogs down if you drop too much data too frequently</a:t>
            </a:r>
            <a:r>
              <a:rPr lang="en-US" dirty="0" smtClean="0"/>
              <a:t>.  The limit is </a:t>
            </a:r>
            <a:r>
              <a:rPr lang="en-US" u="sng" dirty="0" smtClean="0"/>
              <a:t>no more than 30 sites </a:t>
            </a:r>
            <a:r>
              <a:rPr lang="en-US" dirty="0" smtClean="0"/>
              <a:t>dropped at once and </a:t>
            </a:r>
            <a:r>
              <a:rPr lang="en-US" u="sng" dirty="0" smtClean="0"/>
              <a:t>not more than a few times a day</a:t>
            </a:r>
            <a:r>
              <a:rPr lang="en-US" dirty="0" smtClean="0"/>
              <a:t>.  </a:t>
            </a:r>
            <a:br>
              <a:rPr lang="en-US" dirty="0" smtClean="0"/>
            </a:br>
            <a:r>
              <a:rPr lang="en-US" dirty="0" smtClean="0"/>
              <a:t/>
            </a:r>
            <a:br>
              <a:rPr lang="en-US" dirty="0" smtClean="0"/>
            </a:br>
            <a:r>
              <a:rPr lang="en-US" i="1" dirty="0" smtClean="0"/>
              <a:t>We could instead use a fancy API (Application Program Interface).  The telemetry data would go straight to a database, and Aquarius would recognize additions for further processing, but we decided to go the simple route.</a:t>
            </a:r>
            <a:br>
              <a:rPr lang="en-US" i="1" dirty="0" smtClean="0"/>
            </a:br>
            <a:endParaRPr lang="en-US" baseline="0" dirty="0" smtClean="0"/>
          </a:p>
        </p:txBody>
      </p:sp>
      <p:sp>
        <p:nvSpPr>
          <p:cNvPr id="4" name="Slide Number Placeholder 3"/>
          <p:cNvSpPr>
            <a:spLocks noGrp="1"/>
          </p:cNvSpPr>
          <p:nvPr>
            <p:ph type="sldNum" sz="quarter" idx="10"/>
          </p:nvPr>
        </p:nvSpPr>
        <p:spPr/>
        <p:txBody>
          <a:bodyPr/>
          <a:lstStyle/>
          <a:p>
            <a:fld id="{3144E07F-AD52-416D-8A43-5D95FF161CF9}"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5) Solutions – Data Flow </a:t>
            </a:r>
          </a:p>
          <a:p>
            <a:r>
              <a:rPr lang="en-US" dirty="0" smtClean="0"/>
              <a:t>So the </a:t>
            </a:r>
            <a:r>
              <a:rPr lang="en-US" u="sng" dirty="0" smtClean="0"/>
              <a:t>process</a:t>
            </a:r>
            <a:r>
              <a:rPr lang="en-US" dirty="0" smtClean="0"/>
              <a:t> we have </a:t>
            </a:r>
            <a:r>
              <a:rPr lang="en-US" u="sng" dirty="0" smtClean="0"/>
              <a:t>decided on</a:t>
            </a:r>
            <a:r>
              <a:rPr lang="en-US" dirty="0" smtClean="0"/>
              <a:t> for data flow is as follows:</a:t>
            </a:r>
          </a:p>
          <a:p>
            <a:endParaRPr lang="en-US" dirty="0" smtClean="0"/>
          </a:p>
          <a:p>
            <a:r>
              <a:rPr lang="en-US" dirty="0" smtClean="0"/>
              <a:t>A portion of the </a:t>
            </a:r>
            <a:r>
              <a:rPr lang="en-US" u="sng" dirty="0" smtClean="0"/>
              <a:t>raw, unprocessed </a:t>
            </a:r>
            <a:r>
              <a:rPr lang="en-US" dirty="0" smtClean="0"/>
              <a:t>data will go straight to a </a:t>
            </a:r>
            <a:r>
              <a:rPr lang="en-US" u="sng" dirty="0" smtClean="0"/>
              <a:t>website for specific partners </a:t>
            </a:r>
            <a:r>
              <a:rPr lang="en-US" dirty="0" smtClean="0"/>
              <a:t>(Idaho Power Company and a few irrigation districts).  </a:t>
            </a:r>
            <a:br>
              <a:rPr lang="en-US" dirty="0" smtClean="0"/>
            </a:br>
            <a:r>
              <a:rPr lang="en-US" dirty="0" smtClean="0"/>
              <a:t/>
            </a:r>
            <a:br>
              <a:rPr lang="en-US" dirty="0" smtClean="0"/>
            </a:br>
            <a:r>
              <a:rPr lang="en-US" u="sng" dirty="0" smtClean="0"/>
              <a:t>Simultaneously</a:t>
            </a:r>
            <a:r>
              <a:rPr lang="en-US" dirty="0" smtClean="0"/>
              <a:t>, we’ll do </a:t>
            </a:r>
            <a:r>
              <a:rPr lang="en-US" u="sng" dirty="0" smtClean="0"/>
              <a:t>nightly drops</a:t>
            </a:r>
            <a:r>
              <a:rPr lang="en-US" dirty="0" smtClean="0"/>
              <a:t> of the day’s 15 minute data into Aquarius .  </a:t>
            </a:r>
            <a:br>
              <a:rPr lang="en-US" dirty="0" smtClean="0"/>
            </a:br>
            <a:r>
              <a:rPr lang="en-US" dirty="0" smtClean="0"/>
              <a:t/>
            </a:r>
            <a:br>
              <a:rPr lang="en-US" dirty="0" smtClean="0"/>
            </a:br>
            <a:r>
              <a:rPr lang="en-US" u="sng" dirty="0" smtClean="0"/>
              <a:t>Step 2</a:t>
            </a:r>
            <a:r>
              <a:rPr lang="en-US" dirty="0" smtClean="0"/>
              <a:t> – </a:t>
            </a:r>
            <a:r>
              <a:rPr lang="en-US" u="sng" dirty="0" smtClean="0"/>
              <a:t>Behind the scenes</a:t>
            </a:r>
            <a:r>
              <a:rPr lang="en-US" dirty="0" smtClean="0"/>
              <a:t>, Aquarius Server will </a:t>
            </a:r>
            <a:r>
              <a:rPr lang="en-US" u="sng" dirty="0" smtClean="0"/>
              <a:t>automatically append</a:t>
            </a:r>
            <a:r>
              <a:rPr lang="en-US" dirty="0" smtClean="0"/>
              <a:t> the 15 minute water level data, </a:t>
            </a:r>
            <a:r>
              <a:rPr lang="en-US" u="sng" dirty="0" smtClean="0"/>
              <a:t>convert it </a:t>
            </a:r>
            <a:r>
              <a:rPr lang="en-US" dirty="0" smtClean="0"/>
              <a:t>to 15 minute flow data, and then </a:t>
            </a:r>
            <a:r>
              <a:rPr lang="en-US" u="sng" dirty="0" smtClean="0"/>
              <a:t>convert that </a:t>
            </a:r>
            <a:r>
              <a:rPr lang="en-US" dirty="0" smtClean="0"/>
              <a:t>to daily flow.</a:t>
            </a:r>
            <a:br>
              <a:rPr lang="en-US" dirty="0" smtClean="0"/>
            </a:br>
            <a:r>
              <a:rPr lang="en-US" dirty="0" smtClean="0"/>
              <a:t/>
            </a:r>
            <a:br>
              <a:rPr lang="en-US" dirty="0" smtClean="0"/>
            </a:br>
            <a:r>
              <a:rPr lang="en-US" u="sng" dirty="0" smtClean="0"/>
              <a:t>Step 3</a:t>
            </a:r>
            <a:r>
              <a:rPr lang="en-US" dirty="0" smtClean="0"/>
              <a:t> – Aquarius will also </a:t>
            </a:r>
            <a:r>
              <a:rPr lang="en-US" u="sng" dirty="0" smtClean="0"/>
              <a:t>automatically generate hydrographs </a:t>
            </a:r>
            <a:r>
              <a:rPr lang="en-US" dirty="0" smtClean="0"/>
              <a:t>of water level and flow, </a:t>
            </a:r>
            <a:r>
              <a:rPr lang="en-US" u="sng" dirty="0" smtClean="0"/>
              <a:t>and</a:t>
            </a:r>
            <a:r>
              <a:rPr lang="en-US" dirty="0" smtClean="0"/>
              <a:t> it will and do </a:t>
            </a:r>
            <a:r>
              <a:rPr lang="en-US" u="sng" dirty="0" smtClean="0"/>
              <a:t>some basic QA</a:t>
            </a:r>
            <a:r>
              <a:rPr lang="en-US" dirty="0" smtClean="0"/>
              <a:t>, such as </a:t>
            </a:r>
            <a:r>
              <a:rPr lang="en-US" u="sng" dirty="0" smtClean="0"/>
              <a:t>gap-filling</a:t>
            </a:r>
            <a:r>
              <a:rPr lang="en-US" dirty="0" smtClean="0"/>
              <a:t>.  </a:t>
            </a:r>
            <a:r>
              <a:rPr lang="en-US" u="sng" dirty="0" smtClean="0"/>
              <a:t>Through Step 3, I still haven’t touched the data</a:t>
            </a:r>
            <a:r>
              <a:rPr lang="en-US" dirty="0" smtClean="0"/>
              <a:t>.</a:t>
            </a:r>
          </a:p>
          <a:p>
            <a:endParaRPr lang="en-US"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21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6) Solutions – Data Flow Continued </a:t>
            </a:r>
            <a:r>
              <a:rPr lang="en-US" dirty="0" smtClean="0"/>
              <a:t/>
            </a:r>
            <a:br>
              <a:rPr lang="en-US" dirty="0" smtClean="0"/>
            </a:br>
            <a:r>
              <a:rPr lang="en-US" dirty="0" smtClean="0"/>
              <a:t/>
            </a:r>
            <a:br>
              <a:rPr lang="en-US" dirty="0" smtClean="0"/>
            </a:br>
            <a:r>
              <a:rPr lang="en-US" dirty="0" smtClean="0"/>
              <a:t>Step 4 – is where I come in and do </a:t>
            </a:r>
            <a:r>
              <a:rPr lang="en-US" u="sng" dirty="0" smtClean="0"/>
              <a:t>QA requiring judgment</a:t>
            </a:r>
            <a:r>
              <a:rPr lang="en-US" dirty="0" smtClean="0"/>
              <a:t>, and I when I’m satisfied, </a:t>
            </a:r>
            <a:r>
              <a:rPr lang="en-US" u="sng" dirty="0" smtClean="0"/>
              <a:t>I can approve the data</a:t>
            </a:r>
            <a:r>
              <a:rPr lang="en-US" dirty="0" smtClean="0"/>
              <a:t>.</a:t>
            </a:r>
            <a:br>
              <a:rPr lang="en-US" dirty="0" smtClean="0"/>
            </a:br>
            <a:r>
              <a:rPr lang="en-US" dirty="0" smtClean="0"/>
              <a:t/>
            </a:r>
            <a:br>
              <a:rPr lang="en-US" dirty="0" smtClean="0"/>
            </a:br>
            <a:r>
              <a:rPr lang="en-US" u="sng" dirty="0" smtClean="0"/>
              <a:t>Step 5</a:t>
            </a:r>
            <a:r>
              <a:rPr lang="en-US" dirty="0" smtClean="0"/>
              <a:t> – All </a:t>
            </a:r>
            <a:r>
              <a:rPr lang="en-US" u="sng" dirty="0" smtClean="0"/>
              <a:t>approved data </a:t>
            </a:r>
            <a:r>
              <a:rPr lang="en-US" dirty="0" smtClean="0"/>
              <a:t>gets kicked over to our </a:t>
            </a:r>
            <a:r>
              <a:rPr lang="en-US" u="sng" dirty="0" smtClean="0"/>
              <a:t>database</a:t>
            </a:r>
            <a:r>
              <a:rPr lang="en-US" dirty="0" smtClean="0"/>
              <a:t> for </a:t>
            </a:r>
            <a:r>
              <a:rPr lang="en-US" u="sng" dirty="0" smtClean="0"/>
              <a:t>internal</a:t>
            </a:r>
            <a:r>
              <a:rPr lang="en-US" dirty="0" smtClean="0"/>
              <a:t> access and </a:t>
            </a:r>
            <a:r>
              <a:rPr lang="en-US" u="sng" dirty="0" smtClean="0"/>
              <a:t>automated reports </a:t>
            </a:r>
            <a:r>
              <a:rPr lang="en-US" dirty="0" smtClean="0"/>
              <a:t>are generated for </a:t>
            </a:r>
            <a:r>
              <a:rPr lang="en-US" u="sng" dirty="0" smtClean="0"/>
              <a:t>other agencies</a:t>
            </a:r>
            <a:endParaRPr lang="en-US" u="sng" dirty="0"/>
          </a:p>
        </p:txBody>
      </p:sp>
      <p:sp>
        <p:nvSpPr>
          <p:cNvPr id="4" name="Slide Number Placeholder 3"/>
          <p:cNvSpPr>
            <a:spLocks noGrp="1"/>
          </p:cNvSpPr>
          <p:nvPr>
            <p:ph type="sldNum" sz="quarter" idx="10"/>
          </p:nvPr>
        </p:nvSpPr>
        <p:spPr/>
        <p:txBody>
          <a:bodyPr/>
          <a:lstStyle/>
          <a:p>
            <a:fld id="{3144E07F-AD52-416D-8A43-5D95FF161CF9}"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5CCE402-6828-48AD-914C-2F1EB1AFA387}"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86A1F2-D147-4352-B49C-F8B6CDE0B1D1}"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3F1A1F9-374E-4BA8-BEA9-1A799DE26EC7}"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BE00C6C-5621-4FEC-986E-C2069FE1E8C9}"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9C15722-7204-44E9-ABC0-62970F8C6E4F}"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5FC2CAA-E8F0-45E4-8B15-5FDB570CE517}"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48510C56-AC2D-4099-ABE8-1A7BA085A82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6AEDAF2-35C9-41C8-A959-C863868BCECC}"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652CF5BA-FB2A-45E0-90A3-1ED46CF72013}"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A20A969-11CE-429B-BCB0-D76BCC4DEDD4}"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17A41F3E-7D4E-4315-B6EA-87BCEE00316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A1067B-AFA4-495A-9560-CE12284C0252}"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ove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54" name="Text Box 6"/>
          <p:cNvSpPr txBox="1">
            <a:spLocks noChangeArrowheads="1"/>
          </p:cNvSpPr>
          <p:nvPr/>
        </p:nvSpPr>
        <p:spPr bwMode="auto">
          <a:xfrm>
            <a:off x="2667000" y="4419600"/>
            <a:ext cx="5486400" cy="1915909"/>
          </a:xfrm>
          <a:prstGeom prst="rect">
            <a:avLst/>
          </a:prstGeom>
          <a:noFill/>
          <a:ln w="9525">
            <a:noFill/>
            <a:miter lim="800000"/>
            <a:headEnd/>
            <a:tailEnd/>
          </a:ln>
          <a:effectLst/>
        </p:spPr>
        <p:txBody>
          <a:bodyPr>
            <a:spAutoFit/>
          </a:bodyPr>
          <a:lstStyle/>
          <a:p>
            <a:pPr>
              <a:spcBef>
                <a:spcPct val="50000"/>
              </a:spcBef>
            </a:pPr>
            <a:r>
              <a:rPr lang="en-US" sz="2000" b="1" dirty="0" smtClean="0"/>
              <a:t>Implementation and Use of the Idaho Department of Water Resources Telemetry Networks</a:t>
            </a:r>
            <a:endParaRPr lang="en-US" sz="2000" b="1" dirty="0">
              <a:solidFill>
                <a:srgbClr val="336699"/>
              </a:solidFill>
            </a:endParaRPr>
          </a:p>
          <a:p>
            <a:pPr>
              <a:spcBef>
                <a:spcPct val="50000"/>
              </a:spcBef>
            </a:pPr>
            <a:r>
              <a:rPr lang="en-US" sz="1300" dirty="0">
                <a:solidFill>
                  <a:srgbClr val="000D30"/>
                </a:solidFill>
              </a:rPr>
              <a:t>Presented </a:t>
            </a:r>
            <a:r>
              <a:rPr lang="en-US" sz="1300" dirty="0" smtClean="0">
                <a:solidFill>
                  <a:srgbClr val="000D30"/>
                </a:solidFill>
              </a:rPr>
              <a:t>by :   Stuart Van Greuningen </a:t>
            </a:r>
          </a:p>
          <a:p>
            <a:pPr>
              <a:spcBef>
                <a:spcPct val="50000"/>
              </a:spcBef>
            </a:pPr>
            <a:r>
              <a:rPr lang="en-US" sz="1300" dirty="0" smtClean="0">
                <a:solidFill>
                  <a:srgbClr val="000D30"/>
                </a:solidFill>
              </a:rPr>
              <a:t>	       Michelle Richman</a:t>
            </a:r>
          </a:p>
          <a:p>
            <a:pPr>
              <a:spcBef>
                <a:spcPct val="50000"/>
              </a:spcBef>
            </a:pPr>
            <a:r>
              <a:rPr lang="en-US" sz="1300" dirty="0" smtClean="0">
                <a:solidFill>
                  <a:srgbClr val="000D30"/>
                </a:solidFill>
              </a:rPr>
              <a:t> Date:  	       June 8, 2015</a:t>
            </a:r>
            <a:endParaRPr lang="en-US" sz="1300" dirty="0">
              <a:solidFill>
                <a:srgbClr val="000D3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152400" y="838200"/>
            <a:ext cx="4800600" cy="5601533"/>
          </a:xfrm>
          <a:prstGeom prst="rect">
            <a:avLst/>
          </a:prstGeom>
          <a:noFill/>
        </p:spPr>
        <p:txBody>
          <a:bodyPr wrap="square" rtlCol="0">
            <a:spAutoFit/>
          </a:bodyPr>
          <a:lstStyle/>
          <a:p>
            <a:r>
              <a:rPr lang="en-US" sz="2400" b="1" dirty="0" smtClean="0"/>
              <a:t>Problems encountered</a:t>
            </a:r>
          </a:p>
          <a:p>
            <a:endParaRPr lang="en-US" sz="1000" dirty="0" smtClean="0"/>
          </a:p>
          <a:p>
            <a:r>
              <a:rPr lang="en-US" dirty="0" smtClean="0"/>
              <a:t>Locating equipment / antenna positions</a:t>
            </a:r>
          </a:p>
          <a:p>
            <a:pPr lvl="1">
              <a:buFont typeface="Arial" pitchFamily="34" charset="0"/>
              <a:buChar char="•"/>
            </a:pPr>
            <a:r>
              <a:rPr lang="en-US" dirty="0" smtClean="0"/>
              <a:t> Snake River Canyon</a:t>
            </a:r>
          </a:p>
          <a:p>
            <a:pPr lvl="1">
              <a:buFont typeface="Arial" pitchFamily="34" charset="0"/>
              <a:buChar char="•"/>
            </a:pPr>
            <a:r>
              <a:rPr lang="en-US" dirty="0" smtClean="0"/>
              <a:t> Trees</a:t>
            </a:r>
          </a:p>
          <a:p>
            <a:pPr lvl="1">
              <a:buFont typeface="Arial" pitchFamily="34" charset="0"/>
              <a:buChar char="•"/>
            </a:pPr>
            <a:r>
              <a:rPr lang="en-US" dirty="0" smtClean="0"/>
              <a:t> Buildings/Air conditioners</a:t>
            </a:r>
          </a:p>
          <a:p>
            <a:pPr lvl="1"/>
            <a:endParaRPr lang="en-US" dirty="0" smtClean="0"/>
          </a:p>
          <a:p>
            <a:r>
              <a:rPr lang="en-US" dirty="0" smtClean="0"/>
              <a:t>Animals</a:t>
            </a:r>
          </a:p>
          <a:p>
            <a:pPr lvl="1">
              <a:buFont typeface="Arial" pitchFamily="34" charset="0"/>
              <a:buChar char="•"/>
            </a:pPr>
            <a:r>
              <a:rPr lang="en-US" dirty="0" smtClean="0"/>
              <a:t>Chewing wires, knocking over stations</a:t>
            </a:r>
          </a:p>
          <a:p>
            <a:pPr lvl="1"/>
            <a:endParaRPr lang="en-US" dirty="0" smtClean="0"/>
          </a:p>
          <a:p>
            <a:r>
              <a:rPr lang="en-US" dirty="0" smtClean="0"/>
              <a:t>Site Acquisition</a:t>
            </a:r>
          </a:p>
          <a:p>
            <a:pPr lvl="1">
              <a:buFont typeface="Arial" pitchFamily="34" charset="0"/>
              <a:buChar char="•"/>
            </a:pPr>
            <a:r>
              <a:rPr lang="en-US" dirty="0" smtClean="0"/>
              <a:t> BLM permissions for relay tower</a:t>
            </a:r>
          </a:p>
          <a:p>
            <a:pPr lvl="1"/>
            <a:endParaRPr lang="en-US" dirty="0" smtClean="0"/>
          </a:p>
          <a:p>
            <a:pPr marL="0" lvl="1"/>
            <a:r>
              <a:rPr lang="en-US" dirty="0" smtClean="0"/>
              <a:t>Multiple Base Stations</a:t>
            </a:r>
          </a:p>
          <a:p>
            <a:pPr marL="457200" lvl="2">
              <a:buFont typeface="Arial" pitchFamily="34" charset="0"/>
              <a:buChar char="•"/>
            </a:pPr>
            <a:r>
              <a:rPr lang="en-US" dirty="0" smtClean="0"/>
              <a:t>Adding a multiple base stations to receive data </a:t>
            </a:r>
          </a:p>
          <a:p>
            <a:pPr marL="457200" lvl="2">
              <a:buFont typeface="Arial" pitchFamily="34" charset="0"/>
              <a:buChar char="•"/>
            </a:pPr>
            <a:endParaRPr lang="en-US" dirty="0" smtClean="0"/>
          </a:p>
          <a:p>
            <a:pPr marL="0" lvl="2"/>
            <a:r>
              <a:rPr lang="en-US" dirty="0" smtClean="0"/>
              <a:t>Changing stream conditions</a:t>
            </a:r>
          </a:p>
          <a:p>
            <a:pPr marL="457200" lvl="2">
              <a:buFont typeface="Arial" pitchFamily="34" charset="0"/>
              <a:buChar char="•"/>
            </a:pPr>
            <a:r>
              <a:rPr lang="en-US" dirty="0" smtClean="0"/>
              <a:t> Stream channel shift </a:t>
            </a:r>
          </a:p>
          <a:p>
            <a:pPr lvl="1"/>
            <a:endParaRPr lang="en-US" dirty="0" smtClean="0"/>
          </a:p>
        </p:txBody>
      </p:sp>
      <p:pic>
        <p:nvPicPr>
          <p:cNvPr id="5" name="Picture 4" descr="IMG_0086.JPG"/>
          <p:cNvPicPr>
            <a:picLocks noChangeAspect="1"/>
          </p:cNvPicPr>
          <p:nvPr/>
        </p:nvPicPr>
        <p:blipFill>
          <a:blip r:embed="rId3" cstate="print"/>
          <a:stretch>
            <a:fillRect/>
          </a:stretch>
        </p:blipFill>
        <p:spPr>
          <a:xfrm>
            <a:off x="5105400" y="914400"/>
            <a:ext cx="3505200" cy="2628900"/>
          </a:xfrm>
          <a:prstGeom prst="rect">
            <a:avLst/>
          </a:prstGeom>
        </p:spPr>
      </p:pic>
      <p:pic>
        <p:nvPicPr>
          <p:cNvPr id="6" name="Picture 5" descr="BlueLakes_33 (27).JPG"/>
          <p:cNvPicPr>
            <a:picLocks noChangeAspect="1"/>
          </p:cNvPicPr>
          <p:nvPr/>
        </p:nvPicPr>
        <p:blipFill>
          <a:blip r:embed="rId4" cstate="print"/>
          <a:stretch>
            <a:fillRect/>
          </a:stretch>
        </p:blipFill>
        <p:spPr>
          <a:xfrm>
            <a:off x="5105400" y="3810000"/>
            <a:ext cx="3505200" cy="2628900"/>
          </a:xfrm>
          <a:prstGeom prst="rect">
            <a:avLst/>
          </a:prstGeom>
        </p:spPr>
      </p:pic>
      <p:sp>
        <p:nvSpPr>
          <p:cNvPr id="7" name="TextBox 6"/>
          <p:cNvSpPr txBox="1"/>
          <p:nvPr/>
        </p:nvSpPr>
        <p:spPr>
          <a:xfrm>
            <a:off x="5105400" y="3505200"/>
            <a:ext cx="2270173" cy="261610"/>
          </a:xfrm>
          <a:prstGeom prst="rect">
            <a:avLst/>
          </a:prstGeom>
          <a:noFill/>
        </p:spPr>
        <p:txBody>
          <a:bodyPr wrap="none" rtlCol="0">
            <a:spAutoFit/>
          </a:bodyPr>
          <a:lstStyle/>
          <a:p>
            <a:r>
              <a:rPr lang="en-US" sz="1100" i="1" dirty="0" smtClean="0"/>
              <a:t>Stream Channel change – Ft Hall</a:t>
            </a:r>
            <a:endParaRPr lang="en-US" sz="1100" i="1" dirty="0"/>
          </a:p>
        </p:txBody>
      </p:sp>
      <p:sp>
        <p:nvSpPr>
          <p:cNvPr id="8" name="TextBox 7"/>
          <p:cNvSpPr txBox="1"/>
          <p:nvPr/>
        </p:nvSpPr>
        <p:spPr>
          <a:xfrm>
            <a:off x="5105400" y="6400800"/>
            <a:ext cx="3799438" cy="261610"/>
          </a:xfrm>
          <a:prstGeom prst="rect">
            <a:avLst/>
          </a:prstGeom>
          <a:noFill/>
        </p:spPr>
        <p:txBody>
          <a:bodyPr wrap="none" rtlCol="0">
            <a:spAutoFit/>
          </a:bodyPr>
          <a:lstStyle/>
          <a:p>
            <a:r>
              <a:rPr lang="en-US" sz="1100" i="1" dirty="0" smtClean="0"/>
              <a:t>Blue Lakes weir site –Snake River canyon near Twin falls</a:t>
            </a:r>
            <a:endParaRPr lang="en-US" sz="11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04800" y="914400"/>
            <a:ext cx="7162800" cy="461665"/>
          </a:xfrm>
          <a:prstGeom prst="rect">
            <a:avLst/>
          </a:prstGeom>
          <a:noFill/>
        </p:spPr>
        <p:txBody>
          <a:bodyPr wrap="square" rtlCol="0">
            <a:spAutoFit/>
          </a:bodyPr>
          <a:lstStyle/>
          <a:p>
            <a:r>
              <a:rPr lang="en-US" sz="2400" b="1" dirty="0" smtClean="0"/>
              <a:t>Problems </a:t>
            </a:r>
            <a:r>
              <a:rPr lang="en-US" sz="2400" b="1" dirty="0" smtClean="0"/>
              <a:t>Encountered</a:t>
            </a:r>
            <a:endParaRPr lang="en-US" sz="2400" b="1" dirty="0" smtClean="0"/>
          </a:p>
        </p:txBody>
      </p:sp>
      <p:pic>
        <p:nvPicPr>
          <p:cNvPr id="4" name="Picture 3" descr="Tucker new solar (1).JPG"/>
          <p:cNvPicPr>
            <a:picLocks noChangeAspect="1"/>
          </p:cNvPicPr>
          <p:nvPr/>
        </p:nvPicPr>
        <p:blipFill>
          <a:blip r:embed="rId3" cstate="print"/>
          <a:stretch>
            <a:fillRect/>
          </a:stretch>
        </p:blipFill>
        <p:spPr>
          <a:xfrm>
            <a:off x="6248400" y="1676400"/>
            <a:ext cx="2667000" cy="2000250"/>
          </a:xfrm>
          <a:prstGeom prst="rect">
            <a:avLst/>
          </a:prstGeom>
        </p:spPr>
      </p:pic>
      <p:pic>
        <p:nvPicPr>
          <p:cNvPr id="5" name="Picture 4" descr="DSC_1557.jpg"/>
          <p:cNvPicPr>
            <a:picLocks noChangeAspect="1"/>
          </p:cNvPicPr>
          <p:nvPr/>
        </p:nvPicPr>
        <p:blipFill>
          <a:blip r:embed="rId4" cstate="print"/>
          <a:stretch>
            <a:fillRect/>
          </a:stretch>
        </p:blipFill>
        <p:spPr>
          <a:xfrm>
            <a:off x="152400" y="1676400"/>
            <a:ext cx="2959571" cy="1981200"/>
          </a:xfrm>
          <a:prstGeom prst="rect">
            <a:avLst/>
          </a:prstGeom>
        </p:spPr>
      </p:pic>
      <p:pic>
        <p:nvPicPr>
          <p:cNvPr id="6" name="Picture 5" descr="DSC_2832.jpg"/>
          <p:cNvPicPr>
            <a:picLocks noChangeAspect="1"/>
          </p:cNvPicPr>
          <p:nvPr/>
        </p:nvPicPr>
        <p:blipFill>
          <a:blip r:embed="rId5" cstate="print"/>
          <a:stretch>
            <a:fillRect/>
          </a:stretch>
        </p:blipFill>
        <p:spPr>
          <a:xfrm>
            <a:off x="3200400" y="1676400"/>
            <a:ext cx="2959569" cy="1981200"/>
          </a:xfrm>
          <a:prstGeom prst="rect">
            <a:avLst/>
          </a:prstGeom>
        </p:spPr>
      </p:pic>
      <p:sp>
        <p:nvSpPr>
          <p:cNvPr id="7" name="TextBox 6"/>
          <p:cNvSpPr txBox="1"/>
          <p:nvPr/>
        </p:nvSpPr>
        <p:spPr>
          <a:xfrm>
            <a:off x="457200" y="1371600"/>
            <a:ext cx="1856598" cy="338554"/>
          </a:xfrm>
          <a:prstGeom prst="rect">
            <a:avLst/>
          </a:prstGeom>
          <a:noFill/>
        </p:spPr>
        <p:txBody>
          <a:bodyPr wrap="none" rtlCol="0">
            <a:spAutoFit/>
          </a:bodyPr>
          <a:lstStyle/>
          <a:p>
            <a:r>
              <a:rPr lang="en-US" sz="1600" dirty="0" smtClean="0"/>
              <a:t>Solar Panel Sizing</a:t>
            </a:r>
            <a:endParaRPr lang="en-US" sz="1600" dirty="0"/>
          </a:p>
        </p:txBody>
      </p:sp>
      <p:pic>
        <p:nvPicPr>
          <p:cNvPr id="10" name="Picture 9" descr="0110121430.jpg"/>
          <p:cNvPicPr>
            <a:picLocks noChangeAspect="1"/>
          </p:cNvPicPr>
          <p:nvPr/>
        </p:nvPicPr>
        <p:blipFill>
          <a:blip r:embed="rId6" cstate="print"/>
          <a:stretch>
            <a:fillRect/>
          </a:stretch>
        </p:blipFill>
        <p:spPr>
          <a:xfrm>
            <a:off x="304800" y="4267200"/>
            <a:ext cx="2667000" cy="2000250"/>
          </a:xfrm>
          <a:prstGeom prst="rect">
            <a:avLst/>
          </a:prstGeom>
        </p:spPr>
      </p:pic>
      <p:pic>
        <p:nvPicPr>
          <p:cNvPr id="11" name="Picture 10" descr="0110121430a.jpg"/>
          <p:cNvPicPr>
            <a:picLocks noChangeAspect="1"/>
          </p:cNvPicPr>
          <p:nvPr/>
        </p:nvPicPr>
        <p:blipFill>
          <a:blip r:embed="rId7" cstate="print"/>
          <a:stretch>
            <a:fillRect/>
          </a:stretch>
        </p:blipFill>
        <p:spPr>
          <a:xfrm>
            <a:off x="3124200" y="4267200"/>
            <a:ext cx="2667000" cy="2000250"/>
          </a:xfrm>
          <a:prstGeom prst="rect">
            <a:avLst/>
          </a:prstGeom>
        </p:spPr>
      </p:pic>
      <p:pic>
        <p:nvPicPr>
          <p:cNvPr id="12" name="Picture 11" descr="DOC000.jpg"/>
          <p:cNvPicPr>
            <a:picLocks noChangeAspect="1"/>
          </p:cNvPicPr>
          <p:nvPr/>
        </p:nvPicPr>
        <p:blipFill>
          <a:blip r:embed="rId8" cstate="print"/>
          <a:srcRect l="1924" t="7778" r="1924" b="7778"/>
          <a:stretch>
            <a:fillRect/>
          </a:stretch>
        </p:blipFill>
        <p:spPr>
          <a:xfrm>
            <a:off x="5943600" y="4267200"/>
            <a:ext cx="2919662" cy="1981200"/>
          </a:xfrm>
          <a:prstGeom prst="rect">
            <a:avLst/>
          </a:prstGeom>
        </p:spPr>
      </p:pic>
      <p:sp>
        <p:nvSpPr>
          <p:cNvPr id="13" name="TextBox 12"/>
          <p:cNvSpPr txBox="1"/>
          <p:nvPr/>
        </p:nvSpPr>
        <p:spPr>
          <a:xfrm>
            <a:off x="457200" y="3886200"/>
            <a:ext cx="1124795" cy="338554"/>
          </a:xfrm>
          <a:prstGeom prst="rect">
            <a:avLst/>
          </a:prstGeom>
          <a:noFill/>
        </p:spPr>
        <p:txBody>
          <a:bodyPr wrap="none" rtlCol="0">
            <a:spAutoFit/>
          </a:bodyPr>
          <a:lstStyle/>
          <a:p>
            <a:r>
              <a:rPr lang="en-US" sz="1600" dirty="0" smtClean="0"/>
              <a:t>Vandalism</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81000" y="838200"/>
            <a:ext cx="7162800" cy="738664"/>
          </a:xfrm>
          <a:prstGeom prst="rect">
            <a:avLst/>
          </a:prstGeom>
          <a:noFill/>
        </p:spPr>
        <p:txBody>
          <a:bodyPr wrap="square" rtlCol="0">
            <a:spAutoFit/>
          </a:bodyPr>
          <a:lstStyle/>
          <a:p>
            <a:r>
              <a:rPr lang="en-US" sz="2400" b="1" dirty="0" smtClean="0"/>
              <a:t>Problems encountered</a:t>
            </a:r>
          </a:p>
          <a:p>
            <a:r>
              <a:rPr lang="en-US" dirty="0" smtClean="0"/>
              <a:t>Installation, aquatic growth, abnormal water deliveries, human error</a:t>
            </a:r>
          </a:p>
        </p:txBody>
      </p:sp>
      <p:pic>
        <p:nvPicPr>
          <p:cNvPr id="4" name="Picture 3" descr="DOC001.jpg"/>
          <p:cNvPicPr>
            <a:picLocks noChangeAspect="1"/>
          </p:cNvPicPr>
          <p:nvPr/>
        </p:nvPicPr>
        <p:blipFill>
          <a:blip r:embed="rId3" cstate="print"/>
          <a:srcRect l="1856" t="4082" r="1958" b="4082"/>
          <a:stretch>
            <a:fillRect/>
          </a:stretch>
        </p:blipFill>
        <p:spPr>
          <a:xfrm>
            <a:off x="4953000" y="4114800"/>
            <a:ext cx="3276599" cy="2417163"/>
          </a:xfrm>
          <a:prstGeom prst="rect">
            <a:avLst/>
          </a:prstGeom>
        </p:spPr>
      </p:pic>
      <p:pic>
        <p:nvPicPr>
          <p:cNvPr id="8" name="Picture 7" descr="DSCN5639.JPG"/>
          <p:cNvPicPr>
            <a:picLocks noChangeAspect="1"/>
          </p:cNvPicPr>
          <p:nvPr/>
        </p:nvPicPr>
        <p:blipFill>
          <a:blip r:embed="rId4" cstate="print"/>
          <a:stretch>
            <a:fillRect/>
          </a:stretch>
        </p:blipFill>
        <p:spPr>
          <a:xfrm>
            <a:off x="2743200" y="1600200"/>
            <a:ext cx="3200400" cy="2400300"/>
          </a:xfrm>
          <a:prstGeom prst="rect">
            <a:avLst/>
          </a:prstGeom>
        </p:spPr>
      </p:pic>
      <p:pic>
        <p:nvPicPr>
          <p:cNvPr id="11" name="Picture 10" descr="DSC_5070.JPG"/>
          <p:cNvPicPr>
            <a:picLocks noChangeAspect="1"/>
          </p:cNvPicPr>
          <p:nvPr/>
        </p:nvPicPr>
        <p:blipFill>
          <a:blip r:embed="rId5" cstate="print"/>
          <a:srcRect l="8511"/>
          <a:stretch>
            <a:fillRect/>
          </a:stretch>
        </p:blipFill>
        <p:spPr>
          <a:xfrm>
            <a:off x="533400" y="4114800"/>
            <a:ext cx="3276601" cy="239746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5" descr="FH4_09_18.JPG"/>
          <p:cNvPicPr>
            <a:picLocks noChangeAspect="1"/>
          </p:cNvPicPr>
          <p:nvPr/>
        </p:nvPicPr>
        <p:blipFill>
          <a:blip r:embed="rId4" cstate="print"/>
          <a:stretch>
            <a:fillRect/>
          </a:stretch>
        </p:blipFill>
        <p:spPr>
          <a:xfrm>
            <a:off x="5359400" y="990600"/>
            <a:ext cx="3556000" cy="5334000"/>
          </a:xfrm>
          <a:prstGeom prst="rect">
            <a:avLst/>
          </a:prstGeom>
        </p:spPr>
      </p:pic>
      <p:sp>
        <p:nvSpPr>
          <p:cNvPr id="7" name="TextBox 6"/>
          <p:cNvSpPr txBox="1"/>
          <p:nvPr/>
        </p:nvSpPr>
        <p:spPr>
          <a:xfrm>
            <a:off x="5334000" y="6324600"/>
            <a:ext cx="1470274" cy="261610"/>
          </a:xfrm>
          <a:prstGeom prst="rect">
            <a:avLst/>
          </a:prstGeom>
          <a:noFill/>
        </p:spPr>
        <p:txBody>
          <a:bodyPr wrap="none" rtlCol="0">
            <a:spAutoFit/>
          </a:bodyPr>
          <a:lstStyle/>
          <a:p>
            <a:r>
              <a:rPr lang="en-US" sz="1100" i="1" dirty="0" smtClean="0"/>
              <a:t>North canal – Ft Hall</a:t>
            </a:r>
            <a:endParaRPr lang="en-US" sz="1100" i="1" dirty="0"/>
          </a:p>
        </p:txBody>
      </p:sp>
      <p:sp>
        <p:nvSpPr>
          <p:cNvPr id="8" name="TextBox 7"/>
          <p:cNvSpPr txBox="1"/>
          <p:nvPr/>
        </p:nvSpPr>
        <p:spPr>
          <a:xfrm>
            <a:off x="228600" y="990600"/>
            <a:ext cx="4800600" cy="4985980"/>
          </a:xfrm>
          <a:prstGeom prst="rect">
            <a:avLst/>
          </a:prstGeom>
          <a:noFill/>
        </p:spPr>
        <p:txBody>
          <a:bodyPr wrap="square" rtlCol="0">
            <a:spAutoFit/>
          </a:bodyPr>
          <a:lstStyle/>
          <a:p>
            <a:r>
              <a:rPr lang="en-US" sz="2400" b="1" dirty="0" smtClean="0"/>
              <a:t>Station </a:t>
            </a:r>
            <a:r>
              <a:rPr lang="en-US" sz="2400" b="1" dirty="0" smtClean="0"/>
              <a:t>Costs </a:t>
            </a:r>
            <a:r>
              <a:rPr lang="en-US" sz="2400" b="1" dirty="0" smtClean="0"/>
              <a:t>and O&amp;M</a:t>
            </a:r>
          </a:p>
          <a:p>
            <a:endParaRPr lang="en-US" sz="1400" dirty="0" smtClean="0"/>
          </a:p>
          <a:p>
            <a:r>
              <a:rPr lang="en-US" sz="1400" dirty="0" smtClean="0"/>
              <a:t>COSTS</a:t>
            </a:r>
          </a:p>
          <a:p>
            <a:r>
              <a:rPr lang="en-US" sz="1400" dirty="0" smtClean="0"/>
              <a:t>Stations run between $2800 - $3500</a:t>
            </a:r>
          </a:p>
          <a:p>
            <a:pPr>
              <a:buFont typeface="Arial" pitchFamily="34" charset="0"/>
              <a:buChar char="•"/>
            </a:pPr>
            <a:r>
              <a:rPr lang="en-US" sz="1400" dirty="0" smtClean="0"/>
              <a:t> Includes data logger, radio, battery, antenna, pressure </a:t>
            </a:r>
          </a:p>
          <a:p>
            <a:r>
              <a:rPr lang="en-US" sz="1400" dirty="0" smtClean="0"/>
              <a:t>   transducer and associated equipment</a:t>
            </a:r>
          </a:p>
          <a:p>
            <a:pPr>
              <a:buFont typeface="Arial" pitchFamily="34" charset="0"/>
              <a:buChar char="•"/>
            </a:pPr>
            <a:r>
              <a:rPr lang="en-US" sz="1400" dirty="0" smtClean="0"/>
              <a:t> Additional costs come when other type of monitoring</a:t>
            </a:r>
          </a:p>
          <a:p>
            <a:r>
              <a:rPr lang="en-US" sz="1400" dirty="0" smtClean="0"/>
              <a:t>  equipment are used, these are generally magnetic</a:t>
            </a:r>
          </a:p>
          <a:p>
            <a:r>
              <a:rPr lang="en-US" sz="1400" dirty="0" smtClean="0"/>
              <a:t>   meters, ultra sonic meters, etc. ($3000 - $10,000)</a:t>
            </a:r>
          </a:p>
          <a:p>
            <a:pPr>
              <a:buFont typeface="Arial" pitchFamily="34" charset="0"/>
              <a:buChar char="•"/>
            </a:pPr>
            <a:r>
              <a:rPr lang="en-US" sz="1400" dirty="0" smtClean="0"/>
              <a:t> Additional costs also show up if structures are required</a:t>
            </a:r>
          </a:p>
          <a:p>
            <a:r>
              <a:rPr lang="en-US" sz="1400" dirty="0" smtClean="0"/>
              <a:t>  for measurement ($4000 - $50,000)</a:t>
            </a:r>
          </a:p>
          <a:p>
            <a:endParaRPr lang="en-US" sz="1400" dirty="0" smtClean="0"/>
          </a:p>
          <a:p>
            <a:r>
              <a:rPr lang="en-US" sz="1400" dirty="0" smtClean="0"/>
              <a:t>O&amp;M</a:t>
            </a:r>
          </a:p>
          <a:p>
            <a:r>
              <a:rPr lang="en-US" sz="1400" dirty="0" smtClean="0"/>
              <a:t>Typically minor costs associated with radio stations</a:t>
            </a:r>
          </a:p>
          <a:p>
            <a:endParaRPr lang="en-US" sz="1400" dirty="0" smtClean="0"/>
          </a:p>
          <a:p>
            <a:r>
              <a:rPr lang="en-US" sz="1400" dirty="0" smtClean="0"/>
              <a:t>Cell modems have monthly fees for service but the cost of the cell modem is about ½ of what a radio costs</a:t>
            </a:r>
          </a:p>
          <a:p>
            <a:endParaRPr lang="en-US" sz="1400" dirty="0" smtClean="0"/>
          </a:p>
          <a:p>
            <a:r>
              <a:rPr lang="en-US" sz="1400" dirty="0" smtClean="0"/>
              <a:t>Starting to see replacement costs for batteries and  transducers which run around $85 and $780 respectively</a:t>
            </a:r>
          </a:p>
          <a:p>
            <a:endParaRPr lang="en-US" sz="1400" dirty="0" smtClean="0"/>
          </a:p>
          <a:p>
            <a:r>
              <a:rPr lang="en-US" sz="1400" dirty="0" smtClean="0"/>
              <a:t>Largest expense is monthly or bi-monthly visit to sites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4343400" y="990600"/>
            <a:ext cx="4572000" cy="5139869"/>
          </a:xfrm>
          <a:prstGeom prst="rect">
            <a:avLst/>
          </a:prstGeom>
        </p:spPr>
        <p:txBody>
          <a:bodyPr>
            <a:spAutoFit/>
          </a:bodyPr>
          <a:lstStyle/>
          <a:p>
            <a:r>
              <a:rPr lang="en-US" sz="2400" b="1" dirty="0" smtClean="0"/>
              <a:t>Funding</a:t>
            </a:r>
          </a:p>
          <a:p>
            <a:endParaRPr lang="en-US" sz="1600" dirty="0" smtClean="0"/>
          </a:p>
          <a:p>
            <a:r>
              <a:rPr lang="en-US" dirty="0" smtClean="0"/>
              <a:t>Legislature provided funding for monitoring work initially through the </a:t>
            </a:r>
            <a:r>
              <a:rPr lang="en-US" dirty="0" err="1" smtClean="0"/>
              <a:t>Strawman</a:t>
            </a:r>
            <a:r>
              <a:rPr lang="en-US" dirty="0" smtClean="0"/>
              <a:t> Proposal and then again through CAMP, this funding ended in 2014.</a:t>
            </a:r>
          </a:p>
          <a:p>
            <a:endParaRPr lang="en-US" dirty="0" smtClean="0"/>
          </a:p>
          <a:p>
            <a:r>
              <a:rPr lang="en-US" dirty="0" smtClean="0"/>
              <a:t>Funding for equipment will now come from the Aquifer Management Fund.</a:t>
            </a:r>
          </a:p>
          <a:p>
            <a:endParaRPr lang="en-US" dirty="0" smtClean="0"/>
          </a:p>
          <a:p>
            <a:r>
              <a:rPr lang="en-US" dirty="0" smtClean="0"/>
              <a:t>Water Districts are beginning to have the grower pay for monitoring equipment.  This is being done with the help of the Idaho Water Resource Board who sponsors a Water Smart Grant to help reduce overall cost of equipment and installation.  Grant typically covers between 35% - 45% of equipment and installation.</a:t>
            </a:r>
            <a:endParaRPr lang="en-US" dirty="0"/>
          </a:p>
        </p:txBody>
      </p:sp>
      <p:pic>
        <p:nvPicPr>
          <p:cNvPr id="5" name="Picture 4" descr="Woonsook-2.jpg"/>
          <p:cNvPicPr>
            <a:picLocks noChangeAspect="1"/>
          </p:cNvPicPr>
          <p:nvPr/>
        </p:nvPicPr>
        <p:blipFill>
          <a:blip r:embed="rId3" cstate="print"/>
          <a:srcRect l="35833"/>
          <a:stretch>
            <a:fillRect/>
          </a:stretch>
        </p:blipFill>
        <p:spPr>
          <a:xfrm>
            <a:off x="228600" y="1066800"/>
            <a:ext cx="3781213" cy="4419600"/>
          </a:xfrm>
          <a:prstGeom prst="rect">
            <a:avLst/>
          </a:prstGeom>
        </p:spPr>
      </p:pic>
      <p:sp>
        <p:nvSpPr>
          <p:cNvPr id="6" name="TextBox 5"/>
          <p:cNvSpPr txBox="1"/>
          <p:nvPr/>
        </p:nvSpPr>
        <p:spPr>
          <a:xfrm>
            <a:off x="228600" y="5486400"/>
            <a:ext cx="2042547" cy="261610"/>
          </a:xfrm>
          <a:prstGeom prst="rect">
            <a:avLst/>
          </a:prstGeom>
          <a:noFill/>
        </p:spPr>
        <p:txBody>
          <a:bodyPr wrap="none" rtlCol="0">
            <a:spAutoFit/>
          </a:bodyPr>
          <a:lstStyle/>
          <a:p>
            <a:r>
              <a:rPr lang="en-US" sz="1100" i="1" dirty="0" smtClean="0"/>
              <a:t>Woonsook site – Arbon valley</a:t>
            </a:r>
            <a:endParaRPr lang="en-US" sz="1100"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990600"/>
            <a:ext cx="3276600" cy="461665"/>
          </a:xfrm>
          <a:prstGeom prst="rect">
            <a:avLst/>
          </a:prstGeom>
          <a:noFill/>
        </p:spPr>
        <p:txBody>
          <a:bodyPr wrap="square" rtlCol="0">
            <a:spAutoFit/>
          </a:bodyPr>
          <a:lstStyle/>
          <a:p>
            <a:r>
              <a:rPr lang="en-US" sz="2400" b="1" dirty="0" smtClean="0"/>
              <a:t>Accomplishments</a:t>
            </a:r>
            <a:endParaRPr lang="en-US" sz="2400" b="1" dirty="0"/>
          </a:p>
        </p:txBody>
      </p:sp>
      <p:sp>
        <p:nvSpPr>
          <p:cNvPr id="4" name="TextBox 3"/>
          <p:cNvSpPr txBox="1"/>
          <p:nvPr/>
        </p:nvSpPr>
        <p:spPr>
          <a:xfrm>
            <a:off x="2209800" y="2514600"/>
            <a:ext cx="6779676" cy="2246769"/>
          </a:xfrm>
          <a:prstGeom prst="rect">
            <a:avLst/>
          </a:prstGeom>
          <a:noFill/>
        </p:spPr>
        <p:txBody>
          <a:bodyPr wrap="none" rtlCol="0">
            <a:spAutoFit/>
          </a:bodyPr>
          <a:lstStyle/>
          <a:p>
            <a:r>
              <a:rPr lang="en-US" sz="2000" dirty="0" smtClean="0"/>
              <a:t>Cooperation between IDWR and Irrigation Districts</a:t>
            </a:r>
          </a:p>
          <a:p>
            <a:endParaRPr lang="en-US" sz="2000" dirty="0" smtClean="0"/>
          </a:p>
          <a:p>
            <a:r>
              <a:rPr lang="en-US" sz="2000" dirty="0" smtClean="0"/>
              <a:t>Relationship with the Sho-Ban Tribes</a:t>
            </a:r>
          </a:p>
          <a:p>
            <a:endParaRPr lang="en-US" sz="2000" dirty="0" smtClean="0"/>
          </a:p>
          <a:p>
            <a:r>
              <a:rPr lang="en-US" sz="2000" dirty="0" smtClean="0"/>
              <a:t>Helps State in meeting Nez Perce Agreement requirement</a:t>
            </a:r>
          </a:p>
          <a:p>
            <a:endParaRPr lang="en-US" sz="2000" dirty="0" smtClean="0"/>
          </a:p>
          <a:p>
            <a:r>
              <a:rPr lang="en-US" sz="2000" dirty="0" smtClean="0"/>
              <a:t>Better data for modeling efforts</a:t>
            </a:r>
            <a:endParaRPr lang="en-US" sz="2000" dirty="0"/>
          </a:p>
        </p:txBody>
      </p:sp>
      <p:pic>
        <p:nvPicPr>
          <p:cNvPr id="6" name="Picture 5" descr="IMG_0898.JPG"/>
          <p:cNvPicPr>
            <a:picLocks noChangeAspect="1"/>
          </p:cNvPicPr>
          <p:nvPr/>
        </p:nvPicPr>
        <p:blipFill>
          <a:blip r:embed="rId3" cstate="print"/>
          <a:stretch>
            <a:fillRect/>
          </a:stretch>
        </p:blipFill>
        <p:spPr>
          <a:xfrm>
            <a:off x="228600" y="1676400"/>
            <a:ext cx="1930400" cy="1447800"/>
          </a:xfrm>
          <a:prstGeom prst="rect">
            <a:avLst/>
          </a:prstGeom>
        </p:spPr>
      </p:pic>
      <p:pic>
        <p:nvPicPr>
          <p:cNvPr id="7" name="Picture 6" descr="NewSweden_End_Slough.JPG"/>
          <p:cNvPicPr>
            <a:picLocks noChangeAspect="1"/>
          </p:cNvPicPr>
          <p:nvPr/>
        </p:nvPicPr>
        <p:blipFill>
          <a:blip r:embed="rId4" cstate="print"/>
          <a:stretch>
            <a:fillRect/>
          </a:stretch>
        </p:blipFill>
        <p:spPr>
          <a:xfrm>
            <a:off x="228600" y="3200400"/>
            <a:ext cx="1930400" cy="1447800"/>
          </a:xfrm>
          <a:prstGeom prst="rect">
            <a:avLst/>
          </a:prstGeom>
        </p:spPr>
      </p:pic>
      <p:pic>
        <p:nvPicPr>
          <p:cNvPr id="8" name="Picture 7" descr="DSC_5223.JPG"/>
          <p:cNvPicPr>
            <a:picLocks noChangeAspect="1"/>
          </p:cNvPicPr>
          <p:nvPr/>
        </p:nvPicPr>
        <p:blipFill>
          <a:blip r:embed="rId5" cstate="print"/>
          <a:stretch>
            <a:fillRect/>
          </a:stretch>
        </p:blipFill>
        <p:spPr>
          <a:xfrm>
            <a:off x="228601" y="4724401"/>
            <a:ext cx="1935102" cy="129539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152400" y="990600"/>
            <a:ext cx="5791200" cy="5078313"/>
          </a:xfrm>
          <a:prstGeom prst="rect">
            <a:avLst/>
          </a:prstGeom>
          <a:noFill/>
        </p:spPr>
        <p:txBody>
          <a:bodyPr wrap="square" rtlCol="0">
            <a:spAutoFit/>
          </a:bodyPr>
          <a:lstStyle/>
          <a:p>
            <a:r>
              <a:rPr lang="en-US" sz="2400" b="1" dirty="0" smtClean="0"/>
              <a:t>Where are we headed …</a:t>
            </a:r>
            <a:endParaRPr lang="en-US" sz="2400" dirty="0" smtClean="0"/>
          </a:p>
          <a:p>
            <a:endParaRPr lang="en-US" sz="2000" b="1" dirty="0" smtClean="0"/>
          </a:p>
          <a:p>
            <a:r>
              <a:rPr lang="en-US" sz="2000" dirty="0" smtClean="0"/>
              <a:t>Hiring a technician to work full time on telemetry and monitoring equipment</a:t>
            </a:r>
          </a:p>
          <a:p>
            <a:endParaRPr lang="en-US" sz="2000" dirty="0" smtClean="0"/>
          </a:p>
          <a:p>
            <a:r>
              <a:rPr lang="en-US" sz="2000" dirty="0" smtClean="0"/>
              <a:t>Broaden our telemetered network by working with other entities</a:t>
            </a:r>
          </a:p>
          <a:p>
            <a:endParaRPr lang="en-US" sz="2000" dirty="0" smtClean="0"/>
          </a:p>
          <a:p>
            <a:r>
              <a:rPr lang="en-US" sz="2000" dirty="0" smtClean="0"/>
              <a:t>Add other areas of the state and possibly some remote groundwater wells</a:t>
            </a:r>
          </a:p>
          <a:p>
            <a:endParaRPr lang="en-US" sz="2000" dirty="0" smtClean="0"/>
          </a:p>
          <a:p>
            <a:r>
              <a:rPr lang="en-US" sz="2000" dirty="0" smtClean="0"/>
              <a:t>Use for managed recharge sites to monitor input and equipment control </a:t>
            </a:r>
            <a:br>
              <a:rPr lang="en-US" sz="2000" dirty="0" smtClean="0"/>
            </a:br>
            <a:r>
              <a:rPr lang="en-US" sz="2000" dirty="0" smtClean="0"/>
              <a:t/>
            </a:r>
            <a:br>
              <a:rPr lang="en-US" sz="2000" dirty="0" smtClean="0"/>
            </a:br>
            <a:r>
              <a:rPr lang="en-US" sz="2000" dirty="0" smtClean="0"/>
              <a:t>Streamline data processing using Aquarius Server…</a:t>
            </a:r>
            <a:endParaRPr lang="en-US" sz="2000" dirty="0"/>
          </a:p>
        </p:txBody>
      </p:sp>
      <p:pic>
        <p:nvPicPr>
          <p:cNvPr id="5" name="Picture 4" descr="Blue Lakes 1.JPG"/>
          <p:cNvPicPr>
            <a:picLocks noChangeAspect="1"/>
          </p:cNvPicPr>
          <p:nvPr/>
        </p:nvPicPr>
        <p:blipFill>
          <a:blip r:embed="rId4" cstate="print"/>
          <a:stretch>
            <a:fillRect/>
          </a:stretch>
        </p:blipFill>
        <p:spPr>
          <a:xfrm>
            <a:off x="6248400" y="990600"/>
            <a:ext cx="2702560" cy="2026920"/>
          </a:xfrm>
          <a:prstGeom prst="rect">
            <a:avLst/>
          </a:prstGeom>
        </p:spPr>
      </p:pic>
      <p:pic>
        <p:nvPicPr>
          <p:cNvPr id="6" name="Picture 5" descr="IMG_0204.JPG"/>
          <p:cNvPicPr>
            <a:picLocks noChangeAspect="1"/>
          </p:cNvPicPr>
          <p:nvPr/>
        </p:nvPicPr>
        <p:blipFill>
          <a:blip r:embed="rId5" cstate="print"/>
          <a:stretch>
            <a:fillRect/>
          </a:stretch>
        </p:blipFill>
        <p:spPr>
          <a:xfrm>
            <a:off x="6248400" y="3124200"/>
            <a:ext cx="2673779" cy="1502664"/>
          </a:xfrm>
          <a:prstGeom prst="rect">
            <a:avLst/>
          </a:prstGeom>
        </p:spPr>
      </p:pic>
      <p:pic>
        <p:nvPicPr>
          <p:cNvPr id="7" name="Picture 6" descr="DSC_4368.JPG"/>
          <p:cNvPicPr>
            <a:picLocks noChangeAspect="1"/>
          </p:cNvPicPr>
          <p:nvPr/>
        </p:nvPicPr>
        <p:blipFill>
          <a:blip r:embed="rId6" cstate="print"/>
          <a:stretch>
            <a:fillRect/>
          </a:stretch>
        </p:blipFill>
        <p:spPr>
          <a:xfrm>
            <a:off x="6248400" y="4724400"/>
            <a:ext cx="2731911" cy="1828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7" name="Picture 6" descr="Cedar Draw offset correction.emf"/>
          <p:cNvPicPr>
            <a:picLocks noChangeAspect="1"/>
          </p:cNvPicPr>
          <p:nvPr/>
        </p:nvPicPr>
        <p:blipFill>
          <a:blip r:embed="rId4" cstate="print"/>
          <a:stretch>
            <a:fillRect/>
          </a:stretch>
        </p:blipFill>
        <p:spPr>
          <a:xfrm>
            <a:off x="228600" y="1143000"/>
            <a:ext cx="3773798" cy="2515921"/>
          </a:xfrm>
          <a:prstGeom prst="rect">
            <a:avLst/>
          </a:prstGeom>
        </p:spPr>
      </p:pic>
      <p:pic>
        <p:nvPicPr>
          <p:cNvPr id="8" name="Picture 7" descr="Blind Canyon drift correction.emf"/>
          <p:cNvPicPr>
            <a:picLocks noChangeAspect="1"/>
          </p:cNvPicPr>
          <p:nvPr/>
        </p:nvPicPr>
        <p:blipFill>
          <a:blip r:embed="rId5" cstate="print"/>
          <a:stretch>
            <a:fillRect/>
          </a:stretch>
        </p:blipFill>
        <p:spPr>
          <a:xfrm>
            <a:off x="228600" y="3886200"/>
            <a:ext cx="3771288" cy="2514600"/>
          </a:xfrm>
          <a:prstGeom prst="rect">
            <a:avLst/>
          </a:prstGeom>
        </p:spPr>
      </p:pic>
      <p:sp>
        <p:nvSpPr>
          <p:cNvPr id="11" name="TextBox 10"/>
          <p:cNvSpPr txBox="1"/>
          <p:nvPr/>
        </p:nvSpPr>
        <p:spPr>
          <a:xfrm>
            <a:off x="4038600" y="887135"/>
            <a:ext cx="4953000" cy="5416868"/>
          </a:xfrm>
          <a:prstGeom prst="rect">
            <a:avLst/>
          </a:prstGeom>
          <a:noFill/>
        </p:spPr>
        <p:txBody>
          <a:bodyPr wrap="square" rtlCol="0">
            <a:spAutoFit/>
          </a:bodyPr>
          <a:lstStyle/>
          <a:p>
            <a:r>
              <a:rPr lang="en-US" sz="2000" b="1" dirty="0" smtClean="0"/>
              <a:t>Background on our Data Processing</a:t>
            </a:r>
            <a:endParaRPr lang="en-US" sz="2000" dirty="0" smtClean="0"/>
          </a:p>
          <a:p>
            <a:endParaRPr lang="en-US" sz="2000" b="1" dirty="0" smtClean="0"/>
          </a:p>
          <a:p>
            <a:r>
              <a:rPr lang="en-US" dirty="0" smtClean="0"/>
              <a:t>Prior to 2007, all processing done with MS Excel</a:t>
            </a:r>
          </a:p>
          <a:p>
            <a:endParaRPr lang="en-US" dirty="0" smtClean="0"/>
          </a:p>
          <a:p>
            <a:r>
              <a:rPr lang="en-US" dirty="0" smtClean="0"/>
              <a:t>In 2007, began using Aquarius Workstation</a:t>
            </a:r>
          </a:p>
          <a:p>
            <a:r>
              <a:rPr lang="en-US" dirty="0" smtClean="0"/>
              <a:t>	+ more powerful tool for correction 	  	   of time series data</a:t>
            </a:r>
            <a:br>
              <a:rPr lang="en-US" dirty="0" smtClean="0"/>
            </a:br>
            <a:r>
              <a:rPr lang="en-US" dirty="0" smtClean="0"/>
              <a:t>	+ greatly improved rating curve 		   development</a:t>
            </a:r>
            <a:br>
              <a:rPr lang="en-US" dirty="0" smtClean="0"/>
            </a:br>
            <a:r>
              <a:rPr lang="en-US" dirty="0" smtClean="0"/>
              <a:t>	- manual importing to append data 	</a:t>
            </a:r>
            <a:br>
              <a:rPr lang="en-US" dirty="0" smtClean="0"/>
            </a:br>
            <a:r>
              <a:rPr lang="en-US" dirty="0" smtClean="0"/>
              <a:t>	- file management is crucial</a:t>
            </a:r>
            <a:br>
              <a:rPr lang="en-US" dirty="0" smtClean="0"/>
            </a:br>
            <a:r>
              <a:rPr lang="en-US" dirty="0" smtClean="0"/>
              <a:t/>
            </a:r>
            <a:br>
              <a:rPr lang="en-US" dirty="0" smtClean="0"/>
            </a:br>
            <a:r>
              <a:rPr lang="en-US" dirty="0" smtClean="0"/>
              <a:t>In 2014, began using Aquarius Server </a:t>
            </a:r>
          </a:p>
          <a:p>
            <a:r>
              <a:rPr lang="en-US" dirty="0" smtClean="0"/>
              <a:t>	+ all of the benefits of Workstation	</a:t>
            </a:r>
            <a:br>
              <a:rPr lang="en-US" dirty="0" smtClean="0"/>
            </a:br>
            <a:r>
              <a:rPr lang="en-US" dirty="0" smtClean="0"/>
              <a:t>	+ imports and exports automated</a:t>
            </a:r>
            <a:br>
              <a:rPr lang="en-US" dirty="0" smtClean="0"/>
            </a:br>
            <a:r>
              <a:rPr lang="en-US" dirty="0" smtClean="0"/>
              <a:t>	+ no more file management</a:t>
            </a:r>
            <a:br>
              <a:rPr lang="en-US" dirty="0" smtClean="0"/>
            </a:br>
            <a:r>
              <a:rPr lang="en-US" dirty="0" smtClean="0"/>
              <a:t>	+ hydrographs automatically updated</a:t>
            </a:r>
            <a:br>
              <a:rPr lang="en-US" dirty="0" smtClean="0"/>
            </a:br>
            <a:r>
              <a:rPr lang="en-US" dirty="0" smtClean="0"/>
              <a:t>	+ minor data corrections automated</a:t>
            </a:r>
            <a:endParaRPr lang="en-US" dirty="0"/>
          </a:p>
        </p:txBody>
      </p:sp>
      <p:sp>
        <p:nvSpPr>
          <p:cNvPr id="6" name="TextBox 5"/>
          <p:cNvSpPr txBox="1"/>
          <p:nvPr/>
        </p:nvSpPr>
        <p:spPr>
          <a:xfrm>
            <a:off x="304800" y="3657601"/>
            <a:ext cx="1981200" cy="261610"/>
          </a:xfrm>
          <a:prstGeom prst="rect">
            <a:avLst/>
          </a:prstGeom>
          <a:noFill/>
        </p:spPr>
        <p:txBody>
          <a:bodyPr wrap="square" rtlCol="0">
            <a:spAutoFit/>
          </a:bodyPr>
          <a:lstStyle/>
          <a:p>
            <a:r>
              <a:rPr lang="en-US" sz="1100" i="1" dirty="0" smtClean="0"/>
              <a:t>Offset correction</a:t>
            </a:r>
            <a:endParaRPr lang="en-US" sz="1100" i="1" dirty="0"/>
          </a:p>
        </p:txBody>
      </p:sp>
      <p:sp>
        <p:nvSpPr>
          <p:cNvPr id="9" name="TextBox 8"/>
          <p:cNvSpPr txBox="1"/>
          <p:nvPr/>
        </p:nvSpPr>
        <p:spPr>
          <a:xfrm>
            <a:off x="304800" y="6400801"/>
            <a:ext cx="2438400" cy="261610"/>
          </a:xfrm>
          <a:prstGeom prst="rect">
            <a:avLst/>
          </a:prstGeom>
          <a:noFill/>
        </p:spPr>
        <p:txBody>
          <a:bodyPr wrap="square" rtlCol="0">
            <a:spAutoFit/>
          </a:bodyPr>
          <a:lstStyle/>
          <a:p>
            <a:r>
              <a:rPr lang="en-US" sz="1100" i="1" dirty="0" smtClean="0"/>
              <a:t>Drift correction</a:t>
            </a:r>
            <a:endParaRPr lang="en-US" sz="11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048000" y="914400"/>
            <a:ext cx="5943600" cy="4862870"/>
          </a:xfrm>
          <a:prstGeom prst="rect">
            <a:avLst/>
          </a:prstGeom>
        </p:spPr>
        <p:txBody>
          <a:bodyPr wrap="square">
            <a:spAutoFit/>
          </a:bodyPr>
          <a:lstStyle/>
          <a:p>
            <a:r>
              <a:rPr lang="en-US" sz="2000" b="1" dirty="0" smtClean="0"/>
              <a:t>Additional Benefits of using Aquarius Server</a:t>
            </a:r>
            <a:endParaRPr lang="en-US" sz="2000" dirty="0" smtClean="0"/>
          </a:p>
          <a:p>
            <a:endParaRPr lang="en-US" sz="2000" b="1" dirty="0" smtClean="0"/>
          </a:p>
          <a:p>
            <a:r>
              <a:rPr lang="en-US" dirty="0" smtClean="0"/>
              <a:t>+ Conduit for telemetry data</a:t>
            </a:r>
          </a:p>
          <a:p>
            <a:r>
              <a:rPr lang="en-US" dirty="0" smtClean="0"/>
              <a:t/>
            </a:r>
            <a:br>
              <a:rPr lang="en-US" dirty="0" smtClean="0"/>
            </a:br>
            <a:r>
              <a:rPr lang="en-US" dirty="0" smtClean="0"/>
              <a:t>+ Real-time data for sites</a:t>
            </a:r>
          </a:p>
          <a:p>
            <a:endParaRPr lang="en-US" dirty="0" smtClean="0"/>
          </a:p>
          <a:p>
            <a:r>
              <a:rPr lang="en-US" dirty="0" smtClean="0"/>
              <a:t>+ Easier exchange of data with our partners:</a:t>
            </a:r>
            <a:br>
              <a:rPr lang="en-US" dirty="0" smtClean="0"/>
            </a:br>
            <a:r>
              <a:rPr lang="en-US" dirty="0" smtClean="0"/>
              <a:t>USGS, Idaho Power Company, irrigation districts, tribes, federal and private hatcheries, etc.</a:t>
            </a:r>
          </a:p>
          <a:p>
            <a:endParaRPr lang="en-US" dirty="0" smtClean="0"/>
          </a:p>
          <a:p>
            <a:r>
              <a:rPr lang="en-US" dirty="0" smtClean="0"/>
              <a:t>+ Time Savings as data are automatically “ingested”, appended, processed, and exported</a:t>
            </a:r>
            <a:br>
              <a:rPr lang="en-US" dirty="0" smtClean="0"/>
            </a:br>
            <a:endParaRPr lang="en-US" dirty="0" smtClean="0"/>
          </a:p>
          <a:p>
            <a:r>
              <a:rPr lang="en-US" dirty="0" smtClean="0"/>
              <a:t>	+ Saves an estimated 3 to 5.5 hours/site/year</a:t>
            </a:r>
            <a:br>
              <a:rPr lang="en-US" dirty="0" smtClean="0"/>
            </a:br>
            <a:r>
              <a:rPr lang="en-US" dirty="0" smtClean="0"/>
              <a:t/>
            </a:r>
            <a:br>
              <a:rPr lang="en-US" dirty="0" smtClean="0"/>
            </a:br>
            <a:r>
              <a:rPr lang="en-US" dirty="0" smtClean="0"/>
              <a:t>	+ For 80 sites, that’s </a:t>
            </a:r>
            <a:r>
              <a:rPr lang="en-US" b="1" dirty="0" smtClean="0"/>
              <a:t>30 to 55 days/year </a:t>
            </a:r>
            <a:r>
              <a:rPr lang="en-US" dirty="0" smtClean="0"/>
              <a:t>of 	  	   time savings annually!</a:t>
            </a:r>
          </a:p>
        </p:txBody>
      </p:sp>
      <p:pic>
        <p:nvPicPr>
          <p:cNvPr id="6" name="Picture 5" descr="IMGP0437_Main Canal_MID.JPG"/>
          <p:cNvPicPr>
            <a:picLocks noChangeAspect="1"/>
          </p:cNvPicPr>
          <p:nvPr/>
        </p:nvPicPr>
        <p:blipFill>
          <a:blip r:embed="rId4" cstate="print"/>
          <a:stretch>
            <a:fillRect/>
          </a:stretch>
        </p:blipFill>
        <p:spPr>
          <a:xfrm>
            <a:off x="228600" y="914400"/>
            <a:ext cx="2743200" cy="2057400"/>
          </a:xfrm>
          <a:prstGeom prst="rect">
            <a:avLst/>
          </a:prstGeom>
        </p:spPr>
      </p:pic>
      <p:pic>
        <p:nvPicPr>
          <p:cNvPr id="7" name="Picture 6" descr="IMG_0012_Q Spillway 2_ASCC.JPG"/>
          <p:cNvPicPr>
            <a:picLocks noChangeAspect="1"/>
          </p:cNvPicPr>
          <p:nvPr/>
        </p:nvPicPr>
        <p:blipFill>
          <a:blip r:embed="rId5" cstate="print"/>
          <a:stretch>
            <a:fillRect/>
          </a:stretch>
        </p:blipFill>
        <p:spPr>
          <a:xfrm>
            <a:off x="228600" y="2895600"/>
            <a:ext cx="2743200" cy="3657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 name="TextBox 10"/>
          <p:cNvSpPr txBox="1"/>
          <p:nvPr/>
        </p:nvSpPr>
        <p:spPr>
          <a:xfrm>
            <a:off x="5334000" y="1066801"/>
            <a:ext cx="3810000" cy="2954655"/>
          </a:xfrm>
          <a:prstGeom prst="rect">
            <a:avLst/>
          </a:prstGeom>
          <a:noFill/>
        </p:spPr>
        <p:txBody>
          <a:bodyPr wrap="square" rtlCol="0">
            <a:spAutoFit/>
          </a:bodyPr>
          <a:lstStyle/>
          <a:p>
            <a:r>
              <a:rPr lang="en-US" sz="2000" b="1" dirty="0" smtClean="0"/>
              <a:t>Benefits Continued</a:t>
            </a:r>
          </a:p>
          <a:p>
            <a:endParaRPr lang="en-US" sz="2000" b="1" dirty="0" smtClean="0"/>
          </a:p>
          <a:p>
            <a:r>
              <a:rPr lang="en-US" dirty="0" smtClean="0"/>
              <a:t>Alerts staff of site problems for quicker resolution through the use of email notifications</a:t>
            </a:r>
          </a:p>
          <a:p>
            <a:endParaRPr lang="en-US" b="1" dirty="0" smtClean="0"/>
          </a:p>
          <a:p>
            <a:r>
              <a:rPr lang="en-US" dirty="0" smtClean="0"/>
              <a:t>Keeps managers and clients informed via automated email reports</a:t>
            </a:r>
          </a:p>
          <a:p>
            <a:endParaRPr lang="en-US" sz="2000" b="1" dirty="0" smtClean="0"/>
          </a:p>
        </p:txBody>
      </p:sp>
      <p:pic>
        <p:nvPicPr>
          <p:cNvPr id="9" name="Picture 8"/>
          <p:cNvPicPr/>
          <p:nvPr/>
        </p:nvPicPr>
        <p:blipFill>
          <a:blip r:embed="rId4" cstate="print"/>
          <a:srcRect l="29563" t="19801" r="29647" b="18376"/>
          <a:stretch>
            <a:fillRect/>
          </a:stretch>
        </p:blipFill>
        <p:spPr bwMode="auto">
          <a:xfrm>
            <a:off x="152400" y="1143000"/>
            <a:ext cx="5029200" cy="5029200"/>
          </a:xfrm>
          <a:prstGeom prst="rect">
            <a:avLst/>
          </a:prstGeom>
          <a:noFill/>
          <a:ln w="9525">
            <a:noFill/>
            <a:miter lim="800000"/>
            <a:headEnd/>
            <a:tailEnd/>
          </a:ln>
        </p:spPr>
      </p:pic>
      <p:sp>
        <p:nvSpPr>
          <p:cNvPr id="6" name="TextBox 5"/>
          <p:cNvSpPr txBox="1"/>
          <p:nvPr/>
        </p:nvSpPr>
        <p:spPr>
          <a:xfrm>
            <a:off x="228600" y="6248400"/>
            <a:ext cx="3124200" cy="261610"/>
          </a:xfrm>
          <a:prstGeom prst="rect">
            <a:avLst/>
          </a:prstGeom>
          <a:noFill/>
        </p:spPr>
        <p:txBody>
          <a:bodyPr wrap="square" rtlCol="0">
            <a:spAutoFit/>
          </a:bodyPr>
          <a:lstStyle/>
          <a:p>
            <a:r>
              <a:rPr lang="en-US" sz="1100" i="1" dirty="0" smtClean="0"/>
              <a:t>Email notifications set-up</a:t>
            </a:r>
            <a:endParaRPr lang="en-US" sz="1100" i="1" dirty="0"/>
          </a:p>
        </p:txBody>
      </p:sp>
      <p:pic>
        <p:nvPicPr>
          <p:cNvPr id="7" name="Picture 6" descr="IMG_0210.JPG"/>
          <p:cNvPicPr>
            <a:picLocks noChangeAspect="1"/>
          </p:cNvPicPr>
          <p:nvPr/>
        </p:nvPicPr>
        <p:blipFill>
          <a:blip r:embed="rId5" cstate="print"/>
          <a:stretch>
            <a:fillRect/>
          </a:stretch>
        </p:blipFill>
        <p:spPr>
          <a:xfrm>
            <a:off x="5334000" y="4114801"/>
            <a:ext cx="3657600" cy="20555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895600" y="1600200"/>
            <a:ext cx="6096000" cy="4247317"/>
          </a:xfrm>
          <a:prstGeom prst="rect">
            <a:avLst/>
          </a:prstGeom>
          <a:noFill/>
        </p:spPr>
        <p:txBody>
          <a:bodyPr wrap="square" rtlCol="0">
            <a:spAutoFit/>
          </a:bodyPr>
          <a:lstStyle/>
          <a:p>
            <a:r>
              <a:rPr lang="en-US" dirty="0" smtClean="0"/>
              <a:t>Started in 2007 with the down turn in the economy.  At that time we had most of our monitoring work contracted out and those contracts were brought in house to reduce costs.  At the same time the Legislature passing of the Strawman Proposal and later through the creation of the Comprehensive Aquifer Management Plan (CAMP) funds were given to the department for monitoring work.</a:t>
            </a:r>
          </a:p>
          <a:p>
            <a:endParaRPr lang="en-US" dirty="0"/>
          </a:p>
          <a:p>
            <a:r>
              <a:rPr lang="en-US" dirty="0" smtClean="0"/>
              <a:t>In 2008, chose Intermountain Environmental as vendor for Campbell Scientific equipment.</a:t>
            </a:r>
          </a:p>
          <a:p>
            <a:endParaRPr lang="en-US" dirty="0"/>
          </a:p>
          <a:p>
            <a:r>
              <a:rPr lang="en-US" dirty="0" smtClean="0"/>
              <a:t>Had initial training of IDWR personnel in July of 2008 and installed first station in the Hagerman area at that time with telemetry added later.</a:t>
            </a:r>
          </a:p>
          <a:p>
            <a:endParaRPr lang="en-US" dirty="0" smtClean="0"/>
          </a:p>
        </p:txBody>
      </p:sp>
      <p:pic>
        <p:nvPicPr>
          <p:cNvPr id="6" name="Picture 5" descr="DSC_1228.jpg"/>
          <p:cNvPicPr>
            <a:picLocks noChangeAspect="1"/>
          </p:cNvPicPr>
          <p:nvPr/>
        </p:nvPicPr>
        <p:blipFill>
          <a:blip r:embed="rId3" cstate="print"/>
          <a:stretch>
            <a:fillRect/>
          </a:stretch>
        </p:blipFill>
        <p:spPr>
          <a:xfrm>
            <a:off x="152400" y="1600200"/>
            <a:ext cx="2523066" cy="1688995"/>
          </a:xfrm>
          <a:prstGeom prst="rect">
            <a:avLst/>
          </a:prstGeom>
        </p:spPr>
      </p:pic>
      <p:sp>
        <p:nvSpPr>
          <p:cNvPr id="7" name="TextBox 6"/>
          <p:cNvSpPr txBox="1"/>
          <p:nvPr/>
        </p:nvSpPr>
        <p:spPr>
          <a:xfrm>
            <a:off x="228600" y="990600"/>
            <a:ext cx="3886200" cy="461665"/>
          </a:xfrm>
          <a:prstGeom prst="rect">
            <a:avLst/>
          </a:prstGeom>
          <a:noFill/>
        </p:spPr>
        <p:txBody>
          <a:bodyPr wrap="square" rtlCol="0">
            <a:spAutoFit/>
          </a:bodyPr>
          <a:lstStyle/>
          <a:p>
            <a:r>
              <a:rPr lang="en-US" sz="2400" b="1" dirty="0" smtClean="0"/>
              <a:t>Background </a:t>
            </a:r>
            <a:endParaRPr lang="en-US" sz="2400" b="1" dirty="0"/>
          </a:p>
        </p:txBody>
      </p:sp>
      <p:pic>
        <p:nvPicPr>
          <p:cNvPr id="8" name="Picture 7" descr="IMG_0026.JPG"/>
          <p:cNvPicPr>
            <a:picLocks noChangeAspect="1"/>
          </p:cNvPicPr>
          <p:nvPr/>
        </p:nvPicPr>
        <p:blipFill>
          <a:blip r:embed="rId4" cstate="print"/>
          <a:stretch>
            <a:fillRect/>
          </a:stretch>
        </p:blipFill>
        <p:spPr>
          <a:xfrm>
            <a:off x="152400" y="3657600"/>
            <a:ext cx="2514600" cy="1885950"/>
          </a:xfrm>
          <a:prstGeom prst="rect">
            <a:avLst/>
          </a:prstGeom>
        </p:spPr>
      </p:pic>
      <p:sp>
        <p:nvSpPr>
          <p:cNvPr id="9" name="TextBox 8"/>
          <p:cNvSpPr txBox="1"/>
          <p:nvPr/>
        </p:nvSpPr>
        <p:spPr>
          <a:xfrm>
            <a:off x="152400" y="3276600"/>
            <a:ext cx="2528256" cy="261610"/>
          </a:xfrm>
          <a:prstGeom prst="rect">
            <a:avLst/>
          </a:prstGeom>
          <a:noFill/>
        </p:spPr>
        <p:txBody>
          <a:bodyPr wrap="none" rtlCol="0">
            <a:spAutoFit/>
          </a:bodyPr>
          <a:lstStyle/>
          <a:p>
            <a:r>
              <a:rPr lang="en-US" sz="1100" i="1" dirty="0" smtClean="0"/>
              <a:t>Head waters spring complex – Ft Hall</a:t>
            </a:r>
            <a:endParaRPr lang="en-US" sz="1100" i="1" dirty="0"/>
          </a:p>
        </p:txBody>
      </p:sp>
      <p:sp>
        <p:nvSpPr>
          <p:cNvPr id="10" name="TextBox 9"/>
          <p:cNvSpPr txBox="1"/>
          <p:nvPr/>
        </p:nvSpPr>
        <p:spPr>
          <a:xfrm>
            <a:off x="152400" y="5562600"/>
            <a:ext cx="1502334" cy="261610"/>
          </a:xfrm>
          <a:prstGeom prst="rect">
            <a:avLst/>
          </a:prstGeom>
          <a:noFill/>
        </p:spPr>
        <p:txBody>
          <a:bodyPr wrap="none" rtlCol="0">
            <a:spAutoFit/>
          </a:bodyPr>
          <a:lstStyle/>
          <a:p>
            <a:r>
              <a:rPr lang="en-US" sz="1100" i="1" dirty="0" smtClean="0"/>
              <a:t>Clear Creek – Ft Hall</a:t>
            </a:r>
            <a:endParaRPr lang="en-US" sz="11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5334000" y="1219200"/>
            <a:ext cx="3810000" cy="3477875"/>
          </a:xfrm>
          <a:prstGeom prst="rect">
            <a:avLst/>
          </a:prstGeom>
        </p:spPr>
        <p:txBody>
          <a:bodyPr wrap="square">
            <a:spAutoFit/>
          </a:bodyPr>
          <a:lstStyle/>
          <a:p>
            <a:r>
              <a:rPr lang="en-US" sz="2000" b="1" dirty="0" smtClean="0"/>
              <a:t>Problems Encountered</a:t>
            </a:r>
            <a:endParaRPr lang="en-US" sz="2000" dirty="0" smtClean="0"/>
          </a:p>
          <a:p>
            <a:endParaRPr lang="en-US" sz="2000" b="1" dirty="0" smtClean="0"/>
          </a:p>
          <a:p>
            <a:r>
              <a:rPr lang="en-US" dirty="0" smtClean="0"/>
              <a:t>Department-wide communication necessary to get all pieces of the puzzle working together </a:t>
            </a:r>
            <a:r>
              <a:rPr lang="en-US" dirty="0" smtClean="0">
                <a:sym typeface="Wingdings" pitchFamily="2" charset="2"/>
              </a:rPr>
              <a:t> slow, but steady progress</a:t>
            </a:r>
          </a:p>
          <a:p>
            <a:endParaRPr lang="en-US" dirty="0" smtClean="0"/>
          </a:p>
          <a:p>
            <a:r>
              <a:rPr lang="en-US" dirty="0" smtClean="0"/>
              <a:t>Very time consuming to convert all sites previously processed in Excel and Workstation to Server</a:t>
            </a:r>
          </a:p>
          <a:p>
            <a:endParaRPr lang="en-US" dirty="0" smtClean="0"/>
          </a:p>
          <a:p>
            <a:endParaRPr lang="en-US" dirty="0" smtClean="0"/>
          </a:p>
        </p:txBody>
      </p:sp>
      <p:sp>
        <p:nvSpPr>
          <p:cNvPr id="7" name="TextBox 6"/>
          <p:cNvSpPr txBox="1"/>
          <p:nvPr/>
        </p:nvSpPr>
        <p:spPr>
          <a:xfrm>
            <a:off x="304800" y="4800600"/>
            <a:ext cx="8305800" cy="1754326"/>
          </a:xfrm>
          <a:prstGeom prst="rect">
            <a:avLst/>
          </a:prstGeom>
          <a:noFill/>
        </p:spPr>
        <p:txBody>
          <a:bodyPr wrap="square" rtlCol="0">
            <a:spAutoFit/>
          </a:bodyPr>
          <a:lstStyle/>
          <a:p>
            <a:endParaRPr lang="en-US" dirty="0" smtClean="0">
              <a:sym typeface="Wingdings" pitchFamily="2" charset="2"/>
            </a:endParaRPr>
          </a:p>
          <a:p>
            <a:r>
              <a:rPr lang="en-US" dirty="0" smtClean="0"/>
              <a:t>Limitations for loading data into Aquarius via Hot Folders – 24 hours of compiled 15 minute data loaded nightly and staggered; </a:t>
            </a:r>
          </a:p>
          <a:p>
            <a:r>
              <a:rPr lang="en-US" dirty="0" smtClean="0"/>
              <a:t>(API also an option)</a:t>
            </a:r>
            <a:endParaRPr lang="en-US" dirty="0" smtClean="0">
              <a:solidFill>
                <a:srgbClr val="FF0000"/>
              </a:solidFill>
            </a:endParaRPr>
          </a:p>
          <a:p>
            <a:endParaRPr lang="en-US" dirty="0" smtClean="0"/>
          </a:p>
          <a:p>
            <a:endParaRPr lang="en-US" dirty="0" smtClean="0"/>
          </a:p>
        </p:txBody>
      </p:sp>
      <p:pic>
        <p:nvPicPr>
          <p:cNvPr id="8" name="Picture 7" descr="Hydrologic - Proposed Data Flow Model.jpg"/>
          <p:cNvPicPr>
            <a:picLocks noChangeAspect="1"/>
          </p:cNvPicPr>
          <p:nvPr/>
        </p:nvPicPr>
        <p:blipFill>
          <a:blip r:embed="rId4" cstate="print"/>
          <a:stretch>
            <a:fillRect/>
          </a:stretch>
        </p:blipFill>
        <p:spPr>
          <a:xfrm>
            <a:off x="0" y="1143000"/>
            <a:ext cx="5334000" cy="3453072"/>
          </a:xfrm>
          <a:prstGeom prst="rect">
            <a:avLst/>
          </a:prstGeom>
        </p:spPr>
      </p:pic>
      <p:sp>
        <p:nvSpPr>
          <p:cNvPr id="9" name="TextBox 8"/>
          <p:cNvSpPr txBox="1"/>
          <p:nvPr/>
        </p:nvSpPr>
        <p:spPr>
          <a:xfrm>
            <a:off x="152400" y="4495800"/>
            <a:ext cx="3810000" cy="261610"/>
          </a:xfrm>
          <a:prstGeom prst="rect">
            <a:avLst/>
          </a:prstGeom>
          <a:noFill/>
        </p:spPr>
        <p:txBody>
          <a:bodyPr wrap="square" rtlCol="0">
            <a:spAutoFit/>
          </a:bodyPr>
          <a:lstStyle/>
          <a:p>
            <a:r>
              <a:rPr lang="en-US" sz="1100" i="1" dirty="0" smtClean="0"/>
              <a:t>Business processes, the big puzzle</a:t>
            </a:r>
            <a:endParaRPr lang="en-US" sz="11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 name="Picture 8" descr="IMGP0093_D5 Drain_MID.JPG"/>
          <p:cNvPicPr>
            <a:picLocks noChangeAspect="1"/>
          </p:cNvPicPr>
          <p:nvPr/>
        </p:nvPicPr>
        <p:blipFill>
          <a:blip r:embed="rId4" cstate="print"/>
          <a:stretch>
            <a:fillRect/>
          </a:stretch>
        </p:blipFill>
        <p:spPr>
          <a:xfrm>
            <a:off x="76200" y="838200"/>
            <a:ext cx="2844800" cy="2133600"/>
          </a:xfrm>
          <a:prstGeom prst="rect">
            <a:avLst/>
          </a:prstGeom>
        </p:spPr>
      </p:pic>
      <p:pic>
        <p:nvPicPr>
          <p:cNvPr id="10" name="Picture 9" descr="D-3 drain_MID.JPG"/>
          <p:cNvPicPr>
            <a:picLocks noChangeAspect="1"/>
          </p:cNvPicPr>
          <p:nvPr/>
        </p:nvPicPr>
        <p:blipFill>
          <a:blip r:embed="rId5" cstate="print"/>
          <a:stretch>
            <a:fillRect/>
          </a:stretch>
        </p:blipFill>
        <p:spPr>
          <a:xfrm>
            <a:off x="76200" y="4495800"/>
            <a:ext cx="2844800" cy="2133600"/>
          </a:xfrm>
          <a:prstGeom prst="rect">
            <a:avLst/>
          </a:prstGeom>
        </p:spPr>
      </p:pic>
      <p:pic>
        <p:nvPicPr>
          <p:cNvPr id="11" name="Picture 10" descr="G drain_BID.JPG"/>
          <p:cNvPicPr>
            <a:picLocks noChangeAspect="1"/>
          </p:cNvPicPr>
          <p:nvPr/>
        </p:nvPicPr>
        <p:blipFill>
          <a:blip r:embed="rId6" cstate="print"/>
          <a:stretch>
            <a:fillRect/>
          </a:stretch>
        </p:blipFill>
        <p:spPr>
          <a:xfrm>
            <a:off x="76200" y="2743200"/>
            <a:ext cx="2844800" cy="2133600"/>
          </a:xfrm>
          <a:prstGeom prst="rect">
            <a:avLst/>
          </a:prstGeom>
        </p:spPr>
      </p:pic>
      <p:sp>
        <p:nvSpPr>
          <p:cNvPr id="12" name="Rectangle 11"/>
          <p:cNvSpPr/>
          <p:nvPr/>
        </p:nvSpPr>
        <p:spPr>
          <a:xfrm>
            <a:off x="3048000" y="990600"/>
            <a:ext cx="5867400" cy="5109091"/>
          </a:xfrm>
          <a:prstGeom prst="rect">
            <a:avLst/>
          </a:prstGeom>
        </p:spPr>
        <p:txBody>
          <a:bodyPr wrap="square">
            <a:spAutoFit/>
          </a:bodyPr>
          <a:lstStyle/>
          <a:p>
            <a:r>
              <a:rPr lang="en-US" sz="2000" b="1" dirty="0" smtClean="0"/>
              <a:t>Solutions – Data Flow</a:t>
            </a:r>
          </a:p>
          <a:p>
            <a:endParaRPr lang="en-US" b="1" dirty="0" smtClean="0"/>
          </a:p>
          <a:p>
            <a:r>
              <a:rPr lang="en-US" dirty="0" smtClean="0"/>
              <a:t>Unprocessed real time data automatically goes straight to web for some partners (irrigation districts and Idaho Power Company)</a:t>
            </a:r>
            <a:br>
              <a:rPr lang="en-US" dirty="0" smtClean="0"/>
            </a:br>
            <a:endParaRPr lang="en-US" dirty="0" smtClean="0"/>
          </a:p>
          <a:p>
            <a:r>
              <a:rPr lang="en-US" dirty="0" smtClean="0"/>
              <a:t>And simultaneously:</a:t>
            </a:r>
            <a:br>
              <a:rPr lang="en-US" dirty="0" smtClean="0"/>
            </a:br>
            <a:r>
              <a:rPr lang="en-US" u="sng" dirty="0" smtClean="0"/>
              <a:t>Step 1</a:t>
            </a:r>
          </a:p>
          <a:p>
            <a:r>
              <a:rPr lang="en-US" dirty="0" smtClean="0"/>
              <a:t>Within IDWR, nightly drops of 15 minute data to Aquarius for each site</a:t>
            </a:r>
            <a:br>
              <a:rPr lang="en-US" dirty="0" smtClean="0"/>
            </a:br>
            <a:r>
              <a:rPr lang="en-US" dirty="0" smtClean="0"/>
              <a:t/>
            </a:r>
            <a:br>
              <a:rPr lang="en-US" dirty="0" smtClean="0"/>
            </a:br>
            <a:r>
              <a:rPr lang="en-US" u="sng" dirty="0" smtClean="0"/>
              <a:t>Step 2</a:t>
            </a:r>
          </a:p>
          <a:p>
            <a:r>
              <a:rPr lang="en-US" dirty="0" smtClean="0"/>
              <a:t>Aquarius Server automatically appends -  </a:t>
            </a:r>
            <a:br>
              <a:rPr lang="en-US" dirty="0" smtClean="0"/>
            </a:br>
            <a:r>
              <a:rPr lang="en-US" dirty="0" smtClean="0"/>
              <a:t>15 minute water level      15 minute flow       daily flow</a:t>
            </a:r>
          </a:p>
          <a:p>
            <a:endParaRPr lang="en-US" dirty="0" smtClean="0"/>
          </a:p>
          <a:p>
            <a:r>
              <a:rPr lang="en-US" u="sng" dirty="0" smtClean="0"/>
              <a:t>Step 3</a:t>
            </a:r>
          </a:p>
          <a:p>
            <a:r>
              <a:rPr lang="en-US" dirty="0" smtClean="0"/>
              <a:t>Automatically updates hydrographs of water level and flow and does some basic QA (filling gaps)</a:t>
            </a:r>
          </a:p>
        </p:txBody>
      </p:sp>
      <p:sp>
        <p:nvSpPr>
          <p:cNvPr id="13" name="Right Arrow 12"/>
          <p:cNvSpPr/>
          <p:nvPr/>
        </p:nvSpPr>
        <p:spPr>
          <a:xfrm>
            <a:off x="5410200" y="4648200"/>
            <a:ext cx="228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7315200" y="4648200"/>
            <a:ext cx="228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 name="Rectangle 9"/>
          <p:cNvSpPr/>
          <p:nvPr/>
        </p:nvSpPr>
        <p:spPr>
          <a:xfrm>
            <a:off x="6096000" y="1066800"/>
            <a:ext cx="3048000" cy="3477875"/>
          </a:xfrm>
          <a:prstGeom prst="rect">
            <a:avLst/>
          </a:prstGeom>
        </p:spPr>
        <p:txBody>
          <a:bodyPr wrap="square">
            <a:spAutoFit/>
          </a:bodyPr>
          <a:lstStyle/>
          <a:p>
            <a:r>
              <a:rPr lang="en-US" sz="2000" b="1" dirty="0" smtClean="0"/>
              <a:t>Solutions – Data Flow (cont.)</a:t>
            </a:r>
          </a:p>
          <a:p>
            <a:endParaRPr lang="en-US" b="1" dirty="0" smtClean="0"/>
          </a:p>
          <a:p>
            <a:r>
              <a:rPr lang="en-US" u="sng" dirty="0" smtClean="0"/>
              <a:t>Step 4</a:t>
            </a:r>
          </a:p>
          <a:p>
            <a:r>
              <a:rPr lang="en-US" dirty="0" smtClean="0"/>
              <a:t>User conducts a more personal QA review requiring judgment and manually approves data</a:t>
            </a:r>
          </a:p>
          <a:p>
            <a:endParaRPr lang="en-US" dirty="0" smtClean="0"/>
          </a:p>
          <a:p>
            <a:r>
              <a:rPr lang="en-US" dirty="0" smtClean="0"/>
              <a:t/>
            </a:r>
            <a:br>
              <a:rPr lang="en-US" dirty="0" smtClean="0"/>
            </a:br>
            <a:r>
              <a:rPr lang="en-US" dirty="0" smtClean="0"/>
              <a:t/>
            </a:r>
            <a:br>
              <a:rPr lang="en-US" dirty="0" smtClean="0"/>
            </a:br>
            <a:endParaRPr lang="en-US" dirty="0" smtClean="0"/>
          </a:p>
        </p:txBody>
      </p:sp>
      <p:sp>
        <p:nvSpPr>
          <p:cNvPr id="12" name="TextBox 11"/>
          <p:cNvSpPr txBox="1"/>
          <p:nvPr/>
        </p:nvSpPr>
        <p:spPr>
          <a:xfrm>
            <a:off x="457200" y="4343400"/>
            <a:ext cx="7772400" cy="1200329"/>
          </a:xfrm>
          <a:prstGeom prst="rect">
            <a:avLst/>
          </a:prstGeom>
          <a:noFill/>
        </p:spPr>
        <p:txBody>
          <a:bodyPr wrap="square" rtlCol="0">
            <a:spAutoFit/>
          </a:bodyPr>
          <a:lstStyle/>
          <a:p>
            <a:r>
              <a:rPr lang="en-US" u="sng" dirty="0" smtClean="0"/>
              <a:t>Step 5</a:t>
            </a:r>
          </a:p>
          <a:p>
            <a:r>
              <a:rPr lang="en-US" dirty="0" smtClean="0"/>
              <a:t>Approved data gets kicked over nightly to our database for internal access and automated reports are generated for our partners</a:t>
            </a:r>
          </a:p>
          <a:p>
            <a:endParaRPr lang="en-US" dirty="0" smtClean="0"/>
          </a:p>
        </p:txBody>
      </p:sp>
      <p:pic>
        <p:nvPicPr>
          <p:cNvPr id="6" name="Picture 5" descr="012.JPG"/>
          <p:cNvPicPr>
            <a:picLocks noChangeAspect="1"/>
          </p:cNvPicPr>
          <p:nvPr/>
        </p:nvPicPr>
        <p:blipFill>
          <a:blip r:embed="rId4" cstate="print"/>
          <a:stretch>
            <a:fillRect/>
          </a:stretch>
        </p:blipFill>
        <p:spPr>
          <a:xfrm>
            <a:off x="457200" y="1066800"/>
            <a:ext cx="5423488" cy="304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IMG_0830 ABC.JPG"/>
          <p:cNvPicPr>
            <a:picLocks noChangeAspect="1"/>
          </p:cNvPicPr>
          <p:nvPr/>
        </p:nvPicPr>
        <p:blipFill>
          <a:blip r:embed="rId4" cstate="print"/>
          <a:stretch>
            <a:fillRect/>
          </a:stretch>
        </p:blipFill>
        <p:spPr>
          <a:xfrm>
            <a:off x="228600" y="990600"/>
            <a:ext cx="4114800" cy="5486400"/>
          </a:xfrm>
          <a:prstGeom prst="rect">
            <a:avLst/>
          </a:prstGeom>
        </p:spPr>
      </p:pic>
      <p:sp>
        <p:nvSpPr>
          <p:cNvPr id="6" name="Rectangle 5"/>
          <p:cNvSpPr/>
          <p:nvPr/>
        </p:nvSpPr>
        <p:spPr>
          <a:xfrm>
            <a:off x="4572000" y="990600"/>
            <a:ext cx="4419600" cy="3200876"/>
          </a:xfrm>
          <a:prstGeom prst="rect">
            <a:avLst/>
          </a:prstGeom>
        </p:spPr>
        <p:txBody>
          <a:bodyPr wrap="square">
            <a:spAutoFit/>
          </a:bodyPr>
          <a:lstStyle/>
          <a:p>
            <a:r>
              <a:rPr lang="en-US" sz="2400" b="1" dirty="0" smtClean="0"/>
              <a:t>As we spring forward…</a:t>
            </a:r>
          </a:p>
          <a:p>
            <a:endParaRPr lang="en-US" b="1" dirty="0" smtClean="0"/>
          </a:p>
          <a:p>
            <a:r>
              <a:rPr lang="en-US" sz="2000" dirty="0" smtClean="0"/>
              <a:t>Explore posting processed data to web for general public</a:t>
            </a:r>
          </a:p>
          <a:p>
            <a:endParaRPr lang="en-US" sz="2000" dirty="0" smtClean="0"/>
          </a:p>
          <a:p>
            <a:r>
              <a:rPr lang="en-US" sz="2000" dirty="0" smtClean="0"/>
              <a:t>Consider adding pre-existing sites to telemetry network</a:t>
            </a:r>
          </a:p>
          <a:p>
            <a:endParaRPr lang="en-US" sz="2000" dirty="0" smtClean="0"/>
          </a:p>
          <a:p>
            <a:r>
              <a:rPr lang="en-US" sz="2000" dirty="0" smtClean="0"/>
              <a:t>Supply high quality data to internal and external customers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State-ESPA boundary.jpg"/>
          <p:cNvPicPr>
            <a:picLocks noChangeAspect="1"/>
          </p:cNvPicPr>
          <p:nvPr/>
        </p:nvPicPr>
        <p:blipFill>
          <a:blip r:embed="rId3" cstate="print"/>
          <a:srcRect l="21667" t="14313" r="39167" b="10031"/>
          <a:stretch>
            <a:fillRect/>
          </a:stretch>
        </p:blipFill>
        <p:spPr>
          <a:xfrm>
            <a:off x="609600" y="1371600"/>
            <a:ext cx="3581400" cy="4038600"/>
          </a:xfrm>
          <a:prstGeom prst="rect">
            <a:avLst/>
          </a:prstGeom>
        </p:spPr>
      </p:pic>
      <p:sp>
        <p:nvSpPr>
          <p:cNvPr id="4" name="TextBox 3"/>
          <p:cNvSpPr txBox="1"/>
          <p:nvPr/>
        </p:nvSpPr>
        <p:spPr>
          <a:xfrm>
            <a:off x="4648200" y="856357"/>
            <a:ext cx="4343400" cy="4062651"/>
          </a:xfrm>
          <a:prstGeom prst="rect">
            <a:avLst/>
          </a:prstGeom>
          <a:noFill/>
        </p:spPr>
        <p:txBody>
          <a:bodyPr wrap="square" rtlCol="0">
            <a:spAutoFit/>
          </a:bodyPr>
          <a:lstStyle/>
          <a:p>
            <a:r>
              <a:rPr lang="en-US" sz="2400" b="1" dirty="0" smtClean="0"/>
              <a:t>Focus Area</a:t>
            </a:r>
          </a:p>
          <a:p>
            <a:endParaRPr lang="en-US" dirty="0" smtClean="0"/>
          </a:p>
          <a:p>
            <a:r>
              <a:rPr lang="en-US" dirty="0" smtClean="0"/>
              <a:t>Eastern Snake River Plain</a:t>
            </a:r>
          </a:p>
          <a:p>
            <a:endParaRPr lang="en-US" dirty="0" smtClean="0"/>
          </a:p>
          <a:p>
            <a:r>
              <a:rPr lang="en-US" dirty="0" smtClean="0"/>
              <a:t>Largest agriculture area in the state producing approximately 33% of all goods and services.</a:t>
            </a:r>
          </a:p>
          <a:p>
            <a:endParaRPr lang="en-US" dirty="0" smtClean="0"/>
          </a:p>
          <a:p>
            <a:r>
              <a:rPr lang="en-US" dirty="0" smtClean="0"/>
              <a:t>Declines in the aquifer are causing numerous water conflicts between groundwater users and surface water users.</a:t>
            </a:r>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04800" y="914400"/>
            <a:ext cx="1978427" cy="461665"/>
          </a:xfrm>
          <a:prstGeom prst="rect">
            <a:avLst/>
          </a:prstGeom>
          <a:noFill/>
        </p:spPr>
        <p:txBody>
          <a:bodyPr wrap="none" rtlCol="0">
            <a:spAutoFit/>
          </a:bodyPr>
          <a:lstStyle/>
          <a:p>
            <a:r>
              <a:rPr lang="en-US" sz="2400" b="1" dirty="0" smtClean="0"/>
              <a:t>Installations</a:t>
            </a:r>
            <a:endParaRPr lang="en-US" sz="2400" b="1" dirty="0"/>
          </a:p>
        </p:txBody>
      </p:sp>
      <p:pic>
        <p:nvPicPr>
          <p:cNvPr id="7" name="Picture 6" descr="DSC_2942.jpg"/>
          <p:cNvPicPr>
            <a:picLocks noChangeAspect="1"/>
          </p:cNvPicPr>
          <p:nvPr/>
        </p:nvPicPr>
        <p:blipFill>
          <a:blip r:embed="rId3" cstate="print"/>
          <a:srcRect l="9167" t="10165" r="8333" b="5185"/>
          <a:stretch>
            <a:fillRect/>
          </a:stretch>
        </p:blipFill>
        <p:spPr>
          <a:xfrm>
            <a:off x="304800" y="1371600"/>
            <a:ext cx="3328147" cy="2286000"/>
          </a:xfrm>
          <a:prstGeom prst="rect">
            <a:avLst/>
          </a:prstGeom>
        </p:spPr>
      </p:pic>
      <p:sp>
        <p:nvSpPr>
          <p:cNvPr id="8" name="TextBox 7"/>
          <p:cNvSpPr txBox="1"/>
          <p:nvPr/>
        </p:nvSpPr>
        <p:spPr>
          <a:xfrm>
            <a:off x="228600" y="3657600"/>
            <a:ext cx="2198038" cy="261610"/>
          </a:xfrm>
          <a:prstGeom prst="rect">
            <a:avLst/>
          </a:prstGeom>
          <a:noFill/>
        </p:spPr>
        <p:txBody>
          <a:bodyPr wrap="none" rtlCol="0">
            <a:spAutoFit/>
          </a:bodyPr>
          <a:lstStyle/>
          <a:p>
            <a:r>
              <a:rPr lang="en-US" sz="1100" i="1" dirty="0" smtClean="0"/>
              <a:t>Clear Creek site Ft Hall Bottoms</a:t>
            </a:r>
            <a:endParaRPr lang="en-US" sz="1100" i="1" dirty="0"/>
          </a:p>
        </p:txBody>
      </p:sp>
      <p:pic>
        <p:nvPicPr>
          <p:cNvPr id="9" name="Picture 8" descr="BC-constr_12.JPG"/>
          <p:cNvPicPr>
            <a:picLocks noChangeAspect="1"/>
          </p:cNvPicPr>
          <p:nvPr/>
        </p:nvPicPr>
        <p:blipFill>
          <a:blip r:embed="rId4" cstate="print"/>
          <a:stretch>
            <a:fillRect/>
          </a:stretch>
        </p:blipFill>
        <p:spPr>
          <a:xfrm>
            <a:off x="4800600" y="1371600"/>
            <a:ext cx="3276600" cy="2286000"/>
          </a:xfrm>
          <a:prstGeom prst="rect">
            <a:avLst/>
          </a:prstGeom>
        </p:spPr>
      </p:pic>
      <p:sp>
        <p:nvSpPr>
          <p:cNvPr id="10" name="TextBox 9"/>
          <p:cNvSpPr txBox="1"/>
          <p:nvPr/>
        </p:nvSpPr>
        <p:spPr>
          <a:xfrm>
            <a:off x="4724400" y="3657600"/>
            <a:ext cx="3190297" cy="261610"/>
          </a:xfrm>
          <a:prstGeom prst="rect">
            <a:avLst/>
          </a:prstGeom>
          <a:noFill/>
        </p:spPr>
        <p:txBody>
          <a:bodyPr wrap="none" rtlCol="0">
            <a:spAutoFit/>
          </a:bodyPr>
          <a:lstStyle/>
          <a:p>
            <a:r>
              <a:rPr lang="en-US" sz="1100" i="1" dirty="0" smtClean="0"/>
              <a:t>Site Rehab at Blind Canyon in Hagerman Valley</a:t>
            </a:r>
            <a:endParaRPr lang="en-US" sz="1100" i="1" dirty="0"/>
          </a:p>
        </p:txBody>
      </p:sp>
      <p:pic>
        <p:nvPicPr>
          <p:cNvPr id="12" name="Picture 11" descr="Tucker new solar (1).JPG"/>
          <p:cNvPicPr>
            <a:picLocks noChangeAspect="1"/>
          </p:cNvPicPr>
          <p:nvPr/>
        </p:nvPicPr>
        <p:blipFill>
          <a:blip r:embed="rId5" cstate="print"/>
          <a:stretch>
            <a:fillRect/>
          </a:stretch>
        </p:blipFill>
        <p:spPr>
          <a:xfrm>
            <a:off x="4800600" y="3962400"/>
            <a:ext cx="3276600" cy="2457450"/>
          </a:xfrm>
          <a:prstGeom prst="rect">
            <a:avLst/>
          </a:prstGeom>
        </p:spPr>
      </p:pic>
      <p:sp>
        <p:nvSpPr>
          <p:cNvPr id="13" name="TextBox 12"/>
          <p:cNvSpPr txBox="1"/>
          <p:nvPr/>
        </p:nvSpPr>
        <p:spPr>
          <a:xfrm>
            <a:off x="4800600" y="6400800"/>
            <a:ext cx="1996059" cy="261610"/>
          </a:xfrm>
          <a:prstGeom prst="rect">
            <a:avLst/>
          </a:prstGeom>
          <a:noFill/>
        </p:spPr>
        <p:txBody>
          <a:bodyPr wrap="none" rtlCol="0">
            <a:spAutoFit/>
          </a:bodyPr>
          <a:lstStyle/>
          <a:p>
            <a:r>
              <a:rPr lang="en-US" sz="1100" i="1" dirty="0" smtClean="0"/>
              <a:t>Tucker site Hagerman Valley</a:t>
            </a:r>
            <a:endParaRPr lang="en-US" sz="1100" i="1" dirty="0"/>
          </a:p>
        </p:txBody>
      </p:sp>
      <p:sp>
        <p:nvSpPr>
          <p:cNvPr id="11" name="TextBox 10"/>
          <p:cNvSpPr txBox="1"/>
          <p:nvPr/>
        </p:nvSpPr>
        <p:spPr>
          <a:xfrm>
            <a:off x="228600" y="4191000"/>
            <a:ext cx="4267200" cy="1200329"/>
          </a:xfrm>
          <a:prstGeom prst="rect">
            <a:avLst/>
          </a:prstGeom>
          <a:noFill/>
        </p:spPr>
        <p:txBody>
          <a:bodyPr wrap="square" rtlCol="0">
            <a:spAutoFit/>
          </a:bodyPr>
          <a:lstStyle/>
          <a:p>
            <a:r>
              <a:rPr lang="en-US" dirty="0" smtClean="0"/>
              <a:t>Majority of installations are radio with cell modems used at more remote sites or in areas where radio communication is encumbered.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81000" y="990600"/>
            <a:ext cx="4343400" cy="584775"/>
          </a:xfrm>
          <a:prstGeom prst="rect">
            <a:avLst/>
          </a:prstGeom>
          <a:noFill/>
        </p:spPr>
        <p:txBody>
          <a:bodyPr wrap="square" rtlCol="0">
            <a:spAutoFit/>
          </a:bodyPr>
          <a:lstStyle/>
          <a:p>
            <a:r>
              <a:rPr lang="en-US" sz="2400" b="1" dirty="0" smtClean="0"/>
              <a:t>Installation –Tools</a:t>
            </a:r>
          </a:p>
          <a:p>
            <a:endParaRPr lang="en-US" sz="800" b="1" dirty="0" smtClean="0"/>
          </a:p>
        </p:txBody>
      </p:sp>
      <p:pic>
        <p:nvPicPr>
          <p:cNvPr id="4" name="Picture 3" descr="RM1.jpg"/>
          <p:cNvPicPr/>
          <p:nvPr/>
        </p:nvPicPr>
        <p:blipFill>
          <a:blip r:embed="rId3" cstate="print"/>
          <a:srcRect l="19603" t="3112" r="933" b="4149"/>
          <a:stretch>
            <a:fillRect/>
          </a:stretch>
        </p:blipFill>
        <p:spPr>
          <a:xfrm>
            <a:off x="4876800" y="3581400"/>
            <a:ext cx="3810000" cy="2590800"/>
          </a:xfrm>
          <a:prstGeom prst="rect">
            <a:avLst/>
          </a:prstGeom>
        </p:spPr>
      </p:pic>
      <p:pic>
        <p:nvPicPr>
          <p:cNvPr id="6" name="Picture 5" descr="00000001.jpg"/>
          <p:cNvPicPr>
            <a:picLocks noChangeAspect="1"/>
          </p:cNvPicPr>
          <p:nvPr/>
        </p:nvPicPr>
        <p:blipFill>
          <a:blip r:embed="rId4" cstate="print"/>
          <a:srcRect l="2333" t="6667" r="3778" b="3333"/>
          <a:stretch>
            <a:fillRect/>
          </a:stretch>
        </p:blipFill>
        <p:spPr>
          <a:xfrm rot="5400000">
            <a:off x="5456321" y="334880"/>
            <a:ext cx="2590801" cy="3749843"/>
          </a:xfrm>
          <a:prstGeom prst="rect">
            <a:avLst/>
          </a:prstGeom>
        </p:spPr>
      </p:pic>
      <p:sp>
        <p:nvSpPr>
          <p:cNvPr id="7" name="TextBox 6"/>
          <p:cNvSpPr txBox="1"/>
          <p:nvPr/>
        </p:nvSpPr>
        <p:spPr>
          <a:xfrm>
            <a:off x="381000" y="2133600"/>
            <a:ext cx="3352800" cy="3139321"/>
          </a:xfrm>
          <a:prstGeom prst="rect">
            <a:avLst/>
          </a:prstGeom>
          <a:noFill/>
        </p:spPr>
        <p:txBody>
          <a:bodyPr wrap="square" rtlCol="0">
            <a:spAutoFit/>
          </a:bodyPr>
          <a:lstStyle/>
          <a:p>
            <a:r>
              <a:rPr lang="en-US" b="1" dirty="0" smtClean="0"/>
              <a:t>Radio Setup</a:t>
            </a:r>
          </a:p>
          <a:p>
            <a:r>
              <a:rPr lang="en-US" dirty="0" smtClean="0"/>
              <a:t>Use mobile radio setup for radio sites.</a:t>
            </a:r>
          </a:p>
          <a:p>
            <a:endParaRPr lang="en-US" dirty="0" smtClean="0"/>
          </a:p>
          <a:p>
            <a:r>
              <a:rPr lang="en-US" dirty="0" smtClean="0"/>
              <a:t>Radio Mobile Program (free software)</a:t>
            </a:r>
          </a:p>
          <a:p>
            <a:endParaRPr lang="en-US" dirty="0" smtClean="0"/>
          </a:p>
          <a:p>
            <a:r>
              <a:rPr lang="en-US" b="1" dirty="0" smtClean="0"/>
              <a:t>Cell Modem Setup</a:t>
            </a:r>
          </a:p>
          <a:p>
            <a:r>
              <a:rPr lang="en-US" dirty="0" smtClean="0"/>
              <a:t>Squid Pro used for cell signal strength and carrier.</a:t>
            </a:r>
          </a:p>
          <a:p>
            <a:endParaRPr lang="en-US" dirty="0"/>
          </a:p>
        </p:txBody>
      </p:sp>
      <p:sp>
        <p:nvSpPr>
          <p:cNvPr id="8" name="TextBox 7"/>
          <p:cNvSpPr txBox="1"/>
          <p:nvPr/>
        </p:nvSpPr>
        <p:spPr>
          <a:xfrm>
            <a:off x="4876800" y="6172200"/>
            <a:ext cx="2050561" cy="261610"/>
          </a:xfrm>
          <a:prstGeom prst="rect">
            <a:avLst/>
          </a:prstGeom>
          <a:noFill/>
        </p:spPr>
        <p:txBody>
          <a:bodyPr wrap="none" rtlCol="0">
            <a:spAutoFit/>
          </a:bodyPr>
          <a:lstStyle/>
          <a:p>
            <a:r>
              <a:rPr lang="en-US" sz="1100" i="1" dirty="0" smtClean="0"/>
              <a:t>Radio Mobile screen captures</a:t>
            </a:r>
            <a:endParaRPr lang="en-US" sz="11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flipH="1">
            <a:off x="457200" y="914400"/>
            <a:ext cx="3505199" cy="5447645"/>
          </a:xfrm>
          <a:prstGeom prst="rect">
            <a:avLst/>
          </a:prstGeom>
          <a:noFill/>
        </p:spPr>
        <p:txBody>
          <a:bodyPr wrap="square" rtlCol="0">
            <a:spAutoFit/>
          </a:bodyPr>
          <a:lstStyle/>
          <a:p>
            <a:r>
              <a:rPr lang="en-US" sz="2400" b="1" dirty="0" smtClean="0"/>
              <a:t>Data Collection</a:t>
            </a:r>
          </a:p>
          <a:p>
            <a:endParaRPr lang="en-US" dirty="0" smtClean="0"/>
          </a:p>
          <a:p>
            <a:r>
              <a:rPr lang="en-US" dirty="0" smtClean="0"/>
              <a:t>Sensor output is read every 15 seconds or at the appropriate time frame for equipment being used and averaged over 15 minutes, then downloaded to base every hour using Campbell Scientific (CS) LoggerNet.</a:t>
            </a:r>
          </a:p>
          <a:p>
            <a:endParaRPr lang="en-US" dirty="0" smtClean="0"/>
          </a:p>
          <a:p>
            <a:r>
              <a:rPr lang="en-US" dirty="0" smtClean="0"/>
              <a:t>Cooperative sites are similar except that they send data to their base location and then to our office via SmartFTP.  We encourage cooperator to use CS equipment but not mandatory.</a:t>
            </a:r>
          </a:p>
          <a:p>
            <a:endParaRPr lang="en-US" dirty="0" smtClean="0"/>
          </a:p>
          <a:p>
            <a:r>
              <a:rPr lang="en-US" dirty="0" smtClean="0"/>
              <a:t>Try to stay close to USGS standard for data collection.</a:t>
            </a:r>
            <a:endParaRPr lang="en-US" dirty="0"/>
          </a:p>
        </p:txBody>
      </p:sp>
      <p:pic>
        <p:nvPicPr>
          <p:cNvPr id="4" name="Picture 3" descr="LoggerNet.jpg"/>
          <p:cNvPicPr>
            <a:picLocks noChangeAspect="1"/>
          </p:cNvPicPr>
          <p:nvPr/>
        </p:nvPicPr>
        <p:blipFill>
          <a:blip r:embed="rId3" cstate="print"/>
          <a:stretch>
            <a:fillRect/>
          </a:stretch>
        </p:blipFill>
        <p:spPr>
          <a:xfrm>
            <a:off x="4495800" y="1143000"/>
            <a:ext cx="3474524" cy="2286000"/>
          </a:xfrm>
          <a:prstGeom prst="rect">
            <a:avLst/>
          </a:prstGeom>
        </p:spPr>
      </p:pic>
      <p:pic>
        <p:nvPicPr>
          <p:cNvPr id="5" name="Picture 4" descr="SmartFTP.jpg"/>
          <p:cNvPicPr>
            <a:picLocks noChangeAspect="1"/>
          </p:cNvPicPr>
          <p:nvPr/>
        </p:nvPicPr>
        <p:blipFill>
          <a:blip r:embed="rId4" cstate="print"/>
          <a:stretch>
            <a:fillRect/>
          </a:stretch>
        </p:blipFill>
        <p:spPr>
          <a:xfrm>
            <a:off x="4495800" y="3886200"/>
            <a:ext cx="3505200" cy="2205765"/>
          </a:xfrm>
          <a:prstGeom prst="rect">
            <a:avLst/>
          </a:prstGeom>
        </p:spPr>
      </p:pic>
      <p:sp>
        <p:nvSpPr>
          <p:cNvPr id="6" name="TextBox 5"/>
          <p:cNvSpPr txBox="1"/>
          <p:nvPr/>
        </p:nvSpPr>
        <p:spPr>
          <a:xfrm>
            <a:off x="4495800" y="3429000"/>
            <a:ext cx="1813317" cy="261610"/>
          </a:xfrm>
          <a:prstGeom prst="rect">
            <a:avLst/>
          </a:prstGeom>
          <a:noFill/>
        </p:spPr>
        <p:txBody>
          <a:bodyPr wrap="none" rtlCol="0">
            <a:spAutoFit/>
          </a:bodyPr>
          <a:lstStyle/>
          <a:p>
            <a:r>
              <a:rPr lang="en-US" sz="1100" i="1" dirty="0" smtClean="0"/>
              <a:t>LoggerNet screen capture</a:t>
            </a:r>
            <a:endParaRPr lang="en-US" sz="1100" i="1" dirty="0"/>
          </a:p>
        </p:txBody>
      </p:sp>
      <p:sp>
        <p:nvSpPr>
          <p:cNvPr id="7" name="TextBox 6"/>
          <p:cNvSpPr txBox="1"/>
          <p:nvPr/>
        </p:nvSpPr>
        <p:spPr>
          <a:xfrm>
            <a:off x="4495800" y="6096000"/>
            <a:ext cx="1821332" cy="261610"/>
          </a:xfrm>
          <a:prstGeom prst="rect">
            <a:avLst/>
          </a:prstGeom>
          <a:noFill/>
        </p:spPr>
        <p:txBody>
          <a:bodyPr wrap="none" rtlCol="0">
            <a:spAutoFit/>
          </a:bodyPr>
          <a:lstStyle/>
          <a:p>
            <a:r>
              <a:rPr lang="en-US" sz="1100" i="1" dirty="0" smtClean="0"/>
              <a:t>SmartFTP Screen capture</a:t>
            </a:r>
            <a:endParaRPr lang="en-US" sz="11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04800" y="990600"/>
            <a:ext cx="8686800" cy="5755422"/>
          </a:xfrm>
          <a:prstGeom prst="rect">
            <a:avLst/>
          </a:prstGeom>
          <a:noFill/>
        </p:spPr>
        <p:txBody>
          <a:bodyPr wrap="square" rtlCol="0">
            <a:spAutoFit/>
          </a:bodyPr>
          <a:lstStyle/>
          <a:p>
            <a:pPr algn="ctr"/>
            <a:r>
              <a:rPr lang="en-US" sz="2400" b="1" dirty="0" smtClean="0"/>
              <a:t>Telemetered Monitoring Sites Across </a:t>
            </a:r>
          </a:p>
          <a:p>
            <a:pPr algn="ctr"/>
            <a:r>
              <a:rPr lang="en-US" sz="2400" b="1" dirty="0" smtClean="0"/>
              <a:t>the Eastern Snake River Plain</a:t>
            </a:r>
          </a:p>
          <a:p>
            <a:endParaRPr lang="en-US" b="1" dirty="0" smtClean="0"/>
          </a:p>
          <a:p>
            <a:r>
              <a:rPr lang="en-US" u="sng" dirty="0" smtClean="0"/>
              <a:t>Currently 53 sites with 42 scheduled for installation in the next 2 years.</a:t>
            </a:r>
          </a:p>
          <a:p>
            <a:endParaRPr lang="en-US" dirty="0" smtClean="0"/>
          </a:p>
          <a:p>
            <a:r>
              <a:rPr lang="en-US" dirty="0" smtClean="0"/>
              <a:t>Water District  02       15  sites with 40 additional scheduled within the next 2 years</a:t>
            </a:r>
          </a:p>
          <a:p>
            <a:endParaRPr lang="en-US" dirty="0" smtClean="0"/>
          </a:p>
          <a:p>
            <a:r>
              <a:rPr lang="en-US" dirty="0" smtClean="0"/>
              <a:t>Hagerman Valley	        9  site with 2 scheduled for installation this summer</a:t>
            </a:r>
          </a:p>
          <a:p>
            <a:endParaRPr lang="en-US" dirty="0" smtClean="0"/>
          </a:p>
          <a:p>
            <a:r>
              <a:rPr lang="en-US" dirty="0" smtClean="0"/>
              <a:t>Little Wood River	        2  sites</a:t>
            </a:r>
          </a:p>
          <a:p>
            <a:endParaRPr lang="en-US" dirty="0" smtClean="0"/>
          </a:p>
          <a:p>
            <a:r>
              <a:rPr lang="en-US" dirty="0" smtClean="0"/>
              <a:t>Cooperatives	       12  sites</a:t>
            </a:r>
          </a:p>
          <a:p>
            <a:endParaRPr lang="en-US" dirty="0" smtClean="0"/>
          </a:p>
          <a:p>
            <a:r>
              <a:rPr lang="en-US" dirty="0" smtClean="0"/>
              <a:t>Ft Hall		       15  cooperative site, 80 sites operated by the Sho-Ban Tribe 		             which have been installed and are maintained with the	 		             assistance of IDWR staff, 10 additional sites to be   			             installed this year for the Tribe with 2 additional 			             cooperative sites to be installed in 2016 - 2017</a:t>
            </a:r>
          </a:p>
          <a:p>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b_p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62000"/>
            <a:ext cx="8229600" cy="731838"/>
          </a:xfrm>
        </p:spPr>
        <p:txBody>
          <a:bodyPr/>
          <a:lstStyle/>
          <a:p>
            <a:r>
              <a:rPr lang="en-US" sz="2400" b="1" dirty="0" smtClean="0"/>
              <a:t>IDWR Telemetered Network</a:t>
            </a:r>
            <a:endParaRPr lang="en-US" sz="2400" b="1" dirty="0"/>
          </a:p>
        </p:txBody>
      </p:sp>
      <p:pic>
        <p:nvPicPr>
          <p:cNvPr id="7" name="Picture 6" descr="Telemetry_Legislature.jpg"/>
          <p:cNvPicPr>
            <a:picLocks noChangeAspect="1"/>
          </p:cNvPicPr>
          <p:nvPr/>
        </p:nvPicPr>
        <p:blipFill>
          <a:blip r:embed="rId3" cstate="print"/>
          <a:stretch>
            <a:fillRect/>
          </a:stretch>
        </p:blipFill>
        <p:spPr>
          <a:xfrm>
            <a:off x="152400" y="1600200"/>
            <a:ext cx="8839200" cy="482460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_p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152400" y="1219200"/>
            <a:ext cx="4876800" cy="4093428"/>
          </a:xfrm>
          <a:prstGeom prst="rect">
            <a:avLst/>
          </a:prstGeom>
          <a:noFill/>
        </p:spPr>
        <p:txBody>
          <a:bodyPr wrap="square" rtlCol="0">
            <a:spAutoFit/>
          </a:bodyPr>
          <a:lstStyle/>
          <a:p>
            <a:r>
              <a:rPr lang="en-US" sz="2400" b="1" dirty="0" smtClean="0"/>
              <a:t>Problems encountered</a:t>
            </a:r>
          </a:p>
          <a:p>
            <a:endParaRPr lang="en-US" sz="1000" dirty="0" smtClean="0"/>
          </a:p>
          <a:p>
            <a:r>
              <a:rPr lang="en-US" dirty="0" smtClean="0"/>
              <a:t>Hardware from vendor</a:t>
            </a:r>
          </a:p>
          <a:p>
            <a:pPr lvl="1">
              <a:buFont typeface="Arial" pitchFamily="34" charset="0"/>
              <a:buChar char="•"/>
            </a:pPr>
            <a:r>
              <a:rPr lang="en-US" dirty="0" smtClean="0"/>
              <a:t> Hardware package had wrong cable</a:t>
            </a:r>
          </a:p>
          <a:p>
            <a:pPr lvl="1"/>
            <a:endParaRPr lang="en-US" dirty="0" smtClean="0"/>
          </a:p>
          <a:p>
            <a:r>
              <a:rPr lang="en-US" dirty="0" smtClean="0"/>
              <a:t>Transducers</a:t>
            </a:r>
          </a:p>
          <a:p>
            <a:pPr lvl="1">
              <a:buFont typeface="Arial" pitchFamily="34" charset="0"/>
              <a:buChar char="•"/>
            </a:pPr>
            <a:r>
              <a:rPr lang="en-US" dirty="0" smtClean="0"/>
              <a:t> Signal drift, non-repeatability</a:t>
            </a:r>
          </a:p>
          <a:p>
            <a:pPr lvl="1"/>
            <a:endParaRPr lang="en-US" dirty="0" smtClean="0"/>
          </a:p>
          <a:p>
            <a:r>
              <a:rPr lang="en-US" dirty="0" smtClean="0"/>
              <a:t>Signal interference – spread spectrum </a:t>
            </a:r>
            <a:r>
              <a:rPr lang="en-US" dirty="0" smtClean="0"/>
              <a:t>radios</a:t>
            </a:r>
            <a:endParaRPr lang="en-US" dirty="0" smtClean="0"/>
          </a:p>
          <a:p>
            <a:pPr lvl="1">
              <a:buFont typeface="Arial" pitchFamily="34" charset="0"/>
              <a:buChar char="•"/>
            </a:pPr>
            <a:r>
              <a:rPr lang="en-US" dirty="0" smtClean="0"/>
              <a:t> Signal blocking all 900 MHz signals</a:t>
            </a:r>
          </a:p>
          <a:p>
            <a:pPr lvl="1"/>
            <a:endParaRPr lang="en-US" dirty="0" smtClean="0"/>
          </a:p>
          <a:p>
            <a:r>
              <a:rPr lang="en-US" dirty="0" smtClean="0"/>
              <a:t>Low frequency VHF radios</a:t>
            </a:r>
          </a:p>
          <a:p>
            <a:pPr lvl="1">
              <a:buFont typeface="Arial" pitchFamily="34" charset="0"/>
              <a:buChar char="•"/>
            </a:pPr>
            <a:r>
              <a:rPr lang="en-US" dirty="0" smtClean="0"/>
              <a:t> Selecting the right frequency</a:t>
            </a:r>
          </a:p>
          <a:p>
            <a:pPr lvl="1"/>
            <a:endParaRPr lang="en-US" sz="1400" dirty="0" smtClean="0"/>
          </a:p>
          <a:p>
            <a:pPr lvl="1"/>
            <a:endParaRPr lang="en-US" sz="1400" dirty="0" smtClean="0"/>
          </a:p>
        </p:txBody>
      </p:sp>
      <p:pic>
        <p:nvPicPr>
          <p:cNvPr id="7" name="Picture 6" descr="IMG_0233.JPG"/>
          <p:cNvPicPr>
            <a:picLocks noChangeAspect="1"/>
          </p:cNvPicPr>
          <p:nvPr/>
        </p:nvPicPr>
        <p:blipFill>
          <a:blip r:embed="rId4" cstate="print"/>
          <a:stretch>
            <a:fillRect/>
          </a:stretch>
        </p:blipFill>
        <p:spPr>
          <a:xfrm>
            <a:off x="4940797" y="914400"/>
            <a:ext cx="3932029" cy="2209800"/>
          </a:xfrm>
          <a:prstGeom prst="rect">
            <a:avLst/>
          </a:prstGeom>
        </p:spPr>
      </p:pic>
      <p:sp>
        <p:nvSpPr>
          <p:cNvPr id="9" name="TextBox 8"/>
          <p:cNvSpPr txBox="1"/>
          <p:nvPr/>
        </p:nvSpPr>
        <p:spPr>
          <a:xfrm>
            <a:off x="4953000" y="3124200"/>
            <a:ext cx="2743200" cy="261610"/>
          </a:xfrm>
          <a:prstGeom prst="rect">
            <a:avLst/>
          </a:prstGeom>
          <a:noFill/>
        </p:spPr>
        <p:txBody>
          <a:bodyPr wrap="square" rtlCol="0">
            <a:spAutoFit/>
          </a:bodyPr>
          <a:lstStyle/>
          <a:p>
            <a:r>
              <a:rPr lang="en-US" sz="1100" i="1" dirty="0" smtClean="0"/>
              <a:t>Rough terrain – Snake River Canyon</a:t>
            </a:r>
            <a:endParaRPr lang="en-US" sz="1100" dirty="0"/>
          </a:p>
        </p:txBody>
      </p:sp>
      <p:pic>
        <p:nvPicPr>
          <p:cNvPr id="11" name="Picture 10" descr="Moose 003.jpg"/>
          <p:cNvPicPr>
            <a:picLocks noChangeAspect="1"/>
          </p:cNvPicPr>
          <p:nvPr/>
        </p:nvPicPr>
        <p:blipFill>
          <a:blip r:embed="rId5" cstate="print"/>
          <a:srcRect l="9259" t="11111" r="18519" b="16667"/>
          <a:stretch>
            <a:fillRect/>
          </a:stretch>
        </p:blipFill>
        <p:spPr>
          <a:xfrm>
            <a:off x="4953000" y="3581400"/>
            <a:ext cx="3886200" cy="2590800"/>
          </a:xfrm>
          <a:prstGeom prst="rect">
            <a:avLst/>
          </a:prstGeom>
        </p:spPr>
      </p:pic>
      <p:sp>
        <p:nvSpPr>
          <p:cNvPr id="12" name="TextBox 11"/>
          <p:cNvSpPr txBox="1"/>
          <p:nvPr/>
        </p:nvSpPr>
        <p:spPr>
          <a:xfrm>
            <a:off x="4953000" y="6172200"/>
            <a:ext cx="3048000" cy="261610"/>
          </a:xfrm>
          <a:prstGeom prst="rect">
            <a:avLst/>
          </a:prstGeom>
          <a:noFill/>
        </p:spPr>
        <p:txBody>
          <a:bodyPr wrap="square" rtlCol="0">
            <a:spAutoFit/>
          </a:bodyPr>
          <a:lstStyle/>
          <a:p>
            <a:r>
              <a:rPr lang="en-US" sz="1100" i="1" dirty="0" smtClean="0"/>
              <a:t>Moose – Portneuf River, Ft Hall</a:t>
            </a:r>
            <a:endParaRPr lang="en-US" sz="11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7670</TotalTime>
  <Words>1470</Words>
  <Application>Microsoft Office PowerPoint</Application>
  <PresentationFormat>On-screen Show (4:3)</PresentationFormat>
  <Paragraphs>264</Paragraphs>
  <Slides>23</Slides>
  <Notes>10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Design</vt:lpstr>
      <vt:lpstr>Slide 1</vt:lpstr>
      <vt:lpstr>Slide 2</vt:lpstr>
      <vt:lpstr>Slide 3</vt:lpstr>
      <vt:lpstr>Slide 4</vt:lpstr>
      <vt:lpstr>Slide 5</vt:lpstr>
      <vt:lpstr>Slide 6</vt:lpstr>
      <vt:lpstr>Slide 7</vt:lpstr>
      <vt:lpstr>IDWR Telemetered Network</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IDWR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mrichman</cp:lastModifiedBy>
  <cp:revision>564</cp:revision>
  <dcterms:created xsi:type="dcterms:W3CDTF">2009-05-11T14:37:26Z</dcterms:created>
  <dcterms:modified xsi:type="dcterms:W3CDTF">2015-06-05T20:20:02Z</dcterms:modified>
</cp:coreProperties>
</file>